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Lst>
  <p:notesMasterIdLst>
    <p:notesMasterId r:id="rId33"/>
  </p:notesMasterIdLst>
  <p:sldIdLst>
    <p:sldId id="1065" r:id="rId4"/>
    <p:sldId id="1036" r:id="rId5"/>
    <p:sldId id="1104" r:id="rId6"/>
    <p:sldId id="271" r:id="rId7"/>
    <p:sldId id="1097" r:id="rId8"/>
    <p:sldId id="1098" r:id="rId9"/>
    <p:sldId id="1099" r:id="rId10"/>
    <p:sldId id="1100" r:id="rId11"/>
    <p:sldId id="1101" r:id="rId12"/>
    <p:sldId id="1102" r:id="rId13"/>
    <p:sldId id="1095" r:id="rId14"/>
    <p:sldId id="1077" r:id="rId15"/>
    <p:sldId id="1091" r:id="rId16"/>
    <p:sldId id="1092" r:id="rId17"/>
    <p:sldId id="1073" r:id="rId18"/>
    <p:sldId id="1066" r:id="rId19"/>
    <p:sldId id="1067" r:id="rId20"/>
    <p:sldId id="1068" r:id="rId21"/>
    <p:sldId id="1071" r:id="rId22"/>
    <p:sldId id="1069" r:id="rId23"/>
    <p:sldId id="1070" r:id="rId24"/>
    <p:sldId id="1103" r:id="rId25"/>
    <p:sldId id="1106" r:id="rId26"/>
    <p:sldId id="1074" r:id="rId27"/>
    <p:sldId id="269" r:id="rId28"/>
    <p:sldId id="1079" r:id="rId29"/>
    <p:sldId id="1082" r:id="rId30"/>
    <p:sldId id="1107" r:id="rId31"/>
    <p:sldId id="109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4A4A"/>
    <a:srgbClr val="969FA7"/>
    <a:srgbClr val="2480C3"/>
    <a:srgbClr val="31A1C6"/>
    <a:srgbClr val="F0F0F0"/>
    <a:srgbClr val="4D7E95"/>
    <a:srgbClr val="E6CB63"/>
    <a:srgbClr val="E6D67E"/>
    <a:srgbClr val="E5DB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94660"/>
  </p:normalViewPr>
  <p:slideViewPr>
    <p:cSldViewPr snapToGrid="0">
      <p:cViewPr varScale="1">
        <p:scale>
          <a:sx n="108" d="100"/>
          <a:sy n="108" d="100"/>
        </p:scale>
        <p:origin x="64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BB0EDE-4580-4BA3-B8BD-5F196C063DCB}" type="datetimeFigureOut">
              <a:rPr lang="en-US" smtClean="0"/>
              <a:t>12/11/2024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9ED5B6-F98C-440A-BC28-B0C838C3B9BA}" type="slidenum">
              <a:rPr lang="en-US" smtClean="0"/>
              <a:t>‹#›</a:t>
            </a:fld>
            <a:endParaRPr lang="en-US" dirty="0"/>
          </a:p>
        </p:txBody>
      </p:sp>
    </p:spTree>
    <p:extLst>
      <p:ext uri="{BB962C8B-B14F-4D97-AF65-F5344CB8AC3E}">
        <p14:creationId xmlns:p14="http://schemas.microsoft.com/office/powerpoint/2010/main" val="3553804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63813" y="887413"/>
            <a:ext cx="4260850" cy="2397125"/>
          </a:xfrm>
        </p:spPr>
      </p:sp>
      <p:sp>
        <p:nvSpPr>
          <p:cNvPr id="3" name="Notes Placeholder 2"/>
          <p:cNvSpPr>
            <a:spLocks noGrp="1"/>
          </p:cNvSpPr>
          <p:nvPr>
            <p:ph type="body" idx="1"/>
          </p:nvPr>
        </p:nvSpPr>
        <p:spPr/>
        <p:txBody>
          <a:bodyPr/>
          <a:lstStyle/>
          <a:p>
            <a:pPr marL="288950" indent="-288950">
              <a:buFont typeface="Arial" panose="020B0604020202020204" pitchFamily="34" charset="0"/>
              <a:buChar char="•"/>
            </a:pPr>
            <a:endParaRPr lang="en-US" sz="2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2342E4-3F52-4C01-AFA8-BC1449D9ED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7757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F2E63-BE48-289E-FC99-0F6547202F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51D3B3-0130-239D-908B-3DF2B75898D6}"/>
              </a:ext>
            </a:extLst>
          </p:cNvPr>
          <p:cNvSpPr>
            <a:spLocks noGrp="1" noRot="1" noChangeAspect="1"/>
          </p:cNvSpPr>
          <p:nvPr>
            <p:ph type="sldImg"/>
          </p:nvPr>
        </p:nvSpPr>
        <p:spPr>
          <a:xfrm>
            <a:off x="2563813" y="887413"/>
            <a:ext cx="4260850" cy="2397125"/>
          </a:xfrm>
        </p:spPr>
      </p:sp>
      <p:sp>
        <p:nvSpPr>
          <p:cNvPr id="3" name="Notes Placeholder 2">
            <a:extLst>
              <a:ext uri="{FF2B5EF4-FFF2-40B4-BE49-F238E27FC236}">
                <a16:creationId xmlns:a16="http://schemas.microsoft.com/office/drawing/2014/main" id="{E9AF1DD6-7686-3BAB-6004-C49BBB8080A7}"/>
              </a:ext>
            </a:extLst>
          </p:cNvPr>
          <p:cNvSpPr>
            <a:spLocks noGrp="1"/>
          </p:cNvSpPr>
          <p:nvPr>
            <p:ph type="body" idx="1"/>
          </p:nvPr>
        </p:nvSpPr>
        <p:spPr/>
        <p:txBody>
          <a:bodyPr/>
          <a:lstStyle/>
          <a:p>
            <a:pPr marL="288950" indent="-288950">
              <a:buFont typeface="Arial" panose="020B0604020202020204" pitchFamily="34" charset="0"/>
              <a:buChar char="•"/>
            </a:pPr>
            <a:endParaRPr lang="en-US" sz="2400" dirty="0"/>
          </a:p>
        </p:txBody>
      </p:sp>
      <p:sp>
        <p:nvSpPr>
          <p:cNvPr id="4" name="Slide Number Placeholder 3">
            <a:extLst>
              <a:ext uri="{FF2B5EF4-FFF2-40B4-BE49-F238E27FC236}">
                <a16:creationId xmlns:a16="http://schemas.microsoft.com/office/drawing/2014/main" id="{9A063C56-2E54-1E51-08CC-7758FB39F60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2342E4-3F52-4C01-AFA8-BC1449D9ED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0774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170E6-D9B1-F709-07FC-C1CA65A312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92CEAB-904B-645D-D5EA-DEF8383598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84E1EE-9649-7578-5AC5-868438FE4D5E}"/>
              </a:ext>
            </a:extLst>
          </p:cNvPr>
          <p:cNvSpPr>
            <a:spLocks noGrp="1"/>
          </p:cNvSpPr>
          <p:nvPr>
            <p:ph type="dt" sz="half" idx="10"/>
          </p:nvPr>
        </p:nvSpPr>
        <p:spPr/>
        <p:txBody>
          <a:bodyPr/>
          <a:lstStyle/>
          <a:p>
            <a:fld id="{85247198-F873-4A7C-B357-BD56E9EDE3F1}" type="datetimeFigureOut">
              <a:rPr lang="en-US" smtClean="0"/>
              <a:t>12/11/2024</a:t>
            </a:fld>
            <a:endParaRPr lang="en-US" dirty="0"/>
          </a:p>
        </p:txBody>
      </p:sp>
      <p:sp>
        <p:nvSpPr>
          <p:cNvPr id="5" name="Footer Placeholder 4">
            <a:extLst>
              <a:ext uri="{FF2B5EF4-FFF2-40B4-BE49-F238E27FC236}">
                <a16:creationId xmlns:a16="http://schemas.microsoft.com/office/drawing/2014/main" id="{B14712AF-FE6E-6CAC-1D60-05A38EB5FF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CF2DDBD-8088-B16D-C50B-4EAC14702549}"/>
              </a:ext>
            </a:extLst>
          </p:cNvPr>
          <p:cNvSpPr>
            <a:spLocks noGrp="1"/>
          </p:cNvSpPr>
          <p:nvPr>
            <p:ph type="sldNum" sz="quarter" idx="12"/>
          </p:nvPr>
        </p:nvSpPr>
        <p:spPr/>
        <p:txBody>
          <a:bodyPr/>
          <a:lstStyle/>
          <a:p>
            <a:fld id="{5BB4D685-E129-40B2-8703-5CB28ACFC5EE}" type="slidenum">
              <a:rPr lang="en-US" smtClean="0"/>
              <a:t>‹#›</a:t>
            </a:fld>
            <a:endParaRPr lang="en-US" dirty="0"/>
          </a:p>
        </p:txBody>
      </p:sp>
    </p:spTree>
    <p:extLst>
      <p:ext uri="{BB962C8B-B14F-4D97-AF65-F5344CB8AC3E}">
        <p14:creationId xmlns:p14="http://schemas.microsoft.com/office/powerpoint/2010/main" val="201206132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DD293-D0A9-4C82-E31D-607723453A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0310FA-F517-FF69-FBA4-EE96EBFF8E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E747BC-DF03-CBE5-9324-67BAE003BAA1}"/>
              </a:ext>
            </a:extLst>
          </p:cNvPr>
          <p:cNvSpPr>
            <a:spLocks noGrp="1"/>
          </p:cNvSpPr>
          <p:nvPr>
            <p:ph type="dt" sz="half" idx="10"/>
          </p:nvPr>
        </p:nvSpPr>
        <p:spPr/>
        <p:txBody>
          <a:bodyPr/>
          <a:lstStyle/>
          <a:p>
            <a:fld id="{85247198-F873-4A7C-B357-BD56E9EDE3F1}" type="datetimeFigureOut">
              <a:rPr lang="en-US" smtClean="0"/>
              <a:t>12/11/2024</a:t>
            </a:fld>
            <a:endParaRPr lang="en-US" dirty="0"/>
          </a:p>
        </p:txBody>
      </p:sp>
      <p:sp>
        <p:nvSpPr>
          <p:cNvPr id="5" name="Footer Placeholder 4">
            <a:extLst>
              <a:ext uri="{FF2B5EF4-FFF2-40B4-BE49-F238E27FC236}">
                <a16:creationId xmlns:a16="http://schemas.microsoft.com/office/drawing/2014/main" id="{31224D2B-B177-8EC9-2F91-44180540FC9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B70F468-A698-7C31-9B34-1FB3A5EE1874}"/>
              </a:ext>
            </a:extLst>
          </p:cNvPr>
          <p:cNvSpPr>
            <a:spLocks noGrp="1"/>
          </p:cNvSpPr>
          <p:nvPr>
            <p:ph type="sldNum" sz="quarter" idx="12"/>
          </p:nvPr>
        </p:nvSpPr>
        <p:spPr/>
        <p:txBody>
          <a:bodyPr/>
          <a:lstStyle/>
          <a:p>
            <a:fld id="{5BB4D685-E129-40B2-8703-5CB28ACFC5EE}" type="slidenum">
              <a:rPr lang="en-US" smtClean="0"/>
              <a:t>‹#›</a:t>
            </a:fld>
            <a:endParaRPr lang="en-US" dirty="0"/>
          </a:p>
        </p:txBody>
      </p:sp>
    </p:spTree>
    <p:extLst>
      <p:ext uri="{BB962C8B-B14F-4D97-AF65-F5344CB8AC3E}">
        <p14:creationId xmlns:p14="http://schemas.microsoft.com/office/powerpoint/2010/main" val="371962927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E7B436-CF49-E9AC-C252-C109880A75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84E057-320C-FCD2-A05F-405D93952D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28D64B-DC82-C5F4-F219-F9FC1B48B18D}"/>
              </a:ext>
            </a:extLst>
          </p:cNvPr>
          <p:cNvSpPr>
            <a:spLocks noGrp="1"/>
          </p:cNvSpPr>
          <p:nvPr>
            <p:ph type="dt" sz="half" idx="10"/>
          </p:nvPr>
        </p:nvSpPr>
        <p:spPr/>
        <p:txBody>
          <a:bodyPr/>
          <a:lstStyle/>
          <a:p>
            <a:fld id="{85247198-F873-4A7C-B357-BD56E9EDE3F1}" type="datetimeFigureOut">
              <a:rPr lang="en-US" smtClean="0"/>
              <a:t>12/11/2024</a:t>
            </a:fld>
            <a:endParaRPr lang="en-US" dirty="0"/>
          </a:p>
        </p:txBody>
      </p:sp>
      <p:sp>
        <p:nvSpPr>
          <p:cNvPr id="5" name="Footer Placeholder 4">
            <a:extLst>
              <a:ext uri="{FF2B5EF4-FFF2-40B4-BE49-F238E27FC236}">
                <a16:creationId xmlns:a16="http://schemas.microsoft.com/office/drawing/2014/main" id="{A0B27A50-B347-C93C-8D2C-2FE4C8D5344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30826C5-0151-9B3D-F0A1-43FD1C735619}"/>
              </a:ext>
            </a:extLst>
          </p:cNvPr>
          <p:cNvSpPr>
            <a:spLocks noGrp="1"/>
          </p:cNvSpPr>
          <p:nvPr>
            <p:ph type="sldNum" sz="quarter" idx="12"/>
          </p:nvPr>
        </p:nvSpPr>
        <p:spPr/>
        <p:txBody>
          <a:bodyPr/>
          <a:lstStyle/>
          <a:p>
            <a:fld id="{5BB4D685-E129-40B2-8703-5CB28ACFC5EE}" type="slidenum">
              <a:rPr lang="en-US" smtClean="0"/>
              <a:t>‹#›</a:t>
            </a:fld>
            <a:endParaRPr lang="en-US" dirty="0"/>
          </a:p>
        </p:txBody>
      </p:sp>
    </p:spTree>
    <p:extLst>
      <p:ext uri="{BB962C8B-B14F-4D97-AF65-F5344CB8AC3E}">
        <p14:creationId xmlns:p14="http://schemas.microsoft.com/office/powerpoint/2010/main" val="291394924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Bottom Left">
    <p:spTree>
      <p:nvGrpSpPr>
        <p:cNvPr id="1" name=""/>
        <p:cNvGrpSpPr/>
        <p:nvPr/>
      </p:nvGrpSpPr>
      <p:grpSpPr>
        <a:xfrm>
          <a:off x="0" y="0"/>
          <a:ext cx="0" cy="0"/>
          <a:chOff x="0" y="0"/>
          <a:chExt cx="0" cy="0"/>
        </a:xfrm>
      </p:grpSpPr>
      <p:sp>
        <p:nvSpPr>
          <p:cNvPr id="58" name="Replace image.png"/>
          <p:cNvSpPr>
            <a:spLocks noGrp="1"/>
          </p:cNvSpPr>
          <p:nvPr>
            <p:ph type="pic" idx="21"/>
          </p:nvPr>
        </p:nvSpPr>
        <p:spPr>
          <a:xfrm>
            <a:off x="4254500" y="0"/>
            <a:ext cx="10160001" cy="5715000"/>
          </a:xfrm>
          <a:prstGeom prst="rect">
            <a:avLst/>
          </a:prstGeom>
        </p:spPr>
        <p:txBody>
          <a:bodyPr lIns="91439" tIns="45719" rIns="91439" bIns="45719" anchor="t">
            <a:noAutofit/>
          </a:bodyPr>
          <a:lstStyle/>
          <a:p>
            <a:endParaRPr dirty="0"/>
          </a:p>
        </p:txBody>
      </p:sp>
      <p:sp>
        <p:nvSpPr>
          <p:cNvPr id="59" name="Title Text"/>
          <p:cNvSpPr txBox="1">
            <a:spLocks noGrp="1"/>
          </p:cNvSpPr>
          <p:nvPr>
            <p:ph type="title"/>
          </p:nvPr>
        </p:nvSpPr>
        <p:spPr>
          <a:xfrm>
            <a:off x="762000" y="3385108"/>
            <a:ext cx="6982847" cy="3494442"/>
          </a:xfrm>
          <a:prstGeom prst="rect">
            <a:avLst/>
          </a:prstGeom>
        </p:spPr>
        <p:txBody>
          <a:bodyPr anchor="t"/>
          <a:lstStyle>
            <a:lvl1pPr algn="l">
              <a:defRPr sz="5500"/>
            </a:lvl1pPr>
          </a:lstStyle>
          <a:p>
            <a:r>
              <a:t>Title Text</a:t>
            </a:r>
          </a:p>
        </p:txBody>
      </p:sp>
      <p:sp>
        <p:nvSpPr>
          <p:cNvPr id="60" name="Roundtable 2020 Logo Blank.png"/>
          <p:cNvSpPr>
            <a:spLocks noGrp="1"/>
          </p:cNvSpPr>
          <p:nvPr>
            <p:ph type="pic" sz="quarter" idx="22"/>
          </p:nvPr>
        </p:nvSpPr>
        <p:spPr>
          <a:xfrm>
            <a:off x="766052" y="2000128"/>
            <a:ext cx="1269057" cy="1269057"/>
          </a:xfrm>
          <a:prstGeom prst="rect">
            <a:avLst/>
          </a:prstGeom>
        </p:spPr>
        <p:txBody>
          <a:bodyPr lIns="91439" tIns="45719" rIns="91439" bIns="45719" anchor="t">
            <a:noAutofit/>
          </a:bodyPr>
          <a:lstStyle/>
          <a:p>
            <a:endParaRPr dirty="0"/>
          </a:p>
        </p:txBody>
      </p:sp>
      <p:sp>
        <p:nvSpPr>
          <p:cNvPr id="61" name="Slide Number"/>
          <p:cNvSpPr txBox="1">
            <a:spLocks noGrp="1"/>
          </p:cNvSpPr>
          <p:nvPr>
            <p:ph type="sldNum" sz="quarter" idx="2"/>
          </p:nvPr>
        </p:nvSpPr>
        <p:spPr>
          <a:xfrm>
            <a:off x="10921926" y="6370228"/>
            <a:ext cx="254149" cy="270099"/>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17639367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12/11/2024</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69649846"/>
      </p:ext>
    </p:extLst>
  </p:cSld>
  <p:clrMapOvr>
    <a:masterClrMapping/>
  </p:clrMapOvr>
  <mc:AlternateContent xmlns:mc="http://schemas.openxmlformats.org/markup-compatibility/2006" xmlns:p14="http://schemas.microsoft.com/office/powerpoint/2010/main">
    <mc:Choice Requires="p14">
      <p:transition spd="slow" p14:dur="2000">
        <p14:reveal thruBlk="1"/>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8829546"/>
      </p:ext>
    </p:extLst>
  </p:cSld>
  <p:clrMapOvr>
    <a:masterClrMapping/>
  </p:clrMapOvr>
  <mc:AlternateContent xmlns:mc="http://schemas.openxmlformats.org/markup-compatibility/2006" xmlns:p14="http://schemas.microsoft.com/office/powerpoint/2010/main">
    <mc:Choice Requires="p14">
      <p:transition spd="slow" p14:dur="2000">
        <p14:reveal thruBlk="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12/11/2024</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2897134"/>
      </p:ext>
    </p:extLst>
  </p:cSld>
  <p:clrMapOvr>
    <a:masterClrMapping/>
  </p:clrMapOvr>
  <mc:AlternateContent xmlns:mc="http://schemas.openxmlformats.org/markup-compatibility/2006" xmlns:p14="http://schemas.microsoft.com/office/powerpoint/2010/main">
    <mc:Choice Requires="p14">
      <p:transition spd="slow" p14:dur="2000">
        <p14:reveal thruBlk="1"/>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1587191"/>
      </p:ext>
    </p:extLst>
  </p:cSld>
  <p:clrMapOvr>
    <a:masterClrMapping/>
  </p:clrMapOvr>
  <mc:AlternateContent xmlns:mc="http://schemas.openxmlformats.org/markup-compatibility/2006" xmlns:p14="http://schemas.microsoft.com/office/powerpoint/2010/main">
    <mc:Choice Requires="p14">
      <p:transition spd="slow" p14:dur="2000">
        <p14:reveal thruBlk="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79892521"/>
      </p:ext>
    </p:extLst>
  </p:cSld>
  <p:clrMapOvr>
    <a:masterClrMapping/>
  </p:clrMapOvr>
  <mc:AlternateContent xmlns:mc="http://schemas.openxmlformats.org/markup-compatibility/2006" xmlns:p14="http://schemas.microsoft.com/office/powerpoint/2010/main">
    <mc:Choice Requires="p14">
      <p:transition spd="slow" p14:dur="2000">
        <p14:reveal thruBlk="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47980466"/>
      </p:ext>
    </p:extLst>
  </p:cSld>
  <p:clrMapOvr>
    <a:masterClrMapping/>
  </p:clrMapOvr>
  <mc:AlternateContent xmlns:mc="http://schemas.openxmlformats.org/markup-compatibility/2006" xmlns:p14="http://schemas.microsoft.com/office/powerpoint/2010/main">
    <mc:Choice Requires="p14">
      <p:transition spd="slow" p14:dur="2000">
        <p14:reveal thruBlk="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0161435"/>
      </p:ext>
    </p:extLst>
  </p:cSld>
  <p:clrMapOvr>
    <a:masterClrMapping/>
  </p:clrMapOvr>
  <mc:AlternateContent xmlns:mc="http://schemas.openxmlformats.org/markup-compatibility/2006" xmlns:p14="http://schemas.microsoft.com/office/powerpoint/2010/main">
    <mc:Choice Requires="p14">
      <p:transition spd="slow" p14:dur="2000">
        <p14:reveal thruBlk="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3EE4-9DC9-8AAF-EA3E-D9160E8B5C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097EB6-5511-6005-378F-48E5AED587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63B19B-7CD8-C8D0-D314-D1DBB93A7036}"/>
              </a:ext>
            </a:extLst>
          </p:cNvPr>
          <p:cNvSpPr>
            <a:spLocks noGrp="1"/>
          </p:cNvSpPr>
          <p:nvPr>
            <p:ph type="dt" sz="half" idx="10"/>
          </p:nvPr>
        </p:nvSpPr>
        <p:spPr/>
        <p:txBody>
          <a:bodyPr/>
          <a:lstStyle/>
          <a:p>
            <a:fld id="{85247198-F873-4A7C-B357-BD56E9EDE3F1}" type="datetimeFigureOut">
              <a:rPr lang="en-US" smtClean="0"/>
              <a:t>12/11/2024</a:t>
            </a:fld>
            <a:endParaRPr lang="en-US" dirty="0"/>
          </a:p>
        </p:txBody>
      </p:sp>
      <p:sp>
        <p:nvSpPr>
          <p:cNvPr id="5" name="Footer Placeholder 4">
            <a:extLst>
              <a:ext uri="{FF2B5EF4-FFF2-40B4-BE49-F238E27FC236}">
                <a16:creationId xmlns:a16="http://schemas.microsoft.com/office/drawing/2014/main" id="{F2D13222-2686-3F9D-72EA-D93E391DA2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69BEB95-B8CF-8FCA-9919-FEEC9EC2175B}"/>
              </a:ext>
            </a:extLst>
          </p:cNvPr>
          <p:cNvSpPr>
            <a:spLocks noGrp="1"/>
          </p:cNvSpPr>
          <p:nvPr>
            <p:ph type="sldNum" sz="quarter" idx="12"/>
          </p:nvPr>
        </p:nvSpPr>
        <p:spPr/>
        <p:txBody>
          <a:bodyPr/>
          <a:lstStyle/>
          <a:p>
            <a:fld id="{5BB4D685-E129-40B2-8703-5CB28ACFC5EE}" type="slidenum">
              <a:rPr lang="en-US" smtClean="0"/>
              <a:t>‹#›</a:t>
            </a:fld>
            <a:endParaRPr lang="en-US" dirty="0"/>
          </a:p>
        </p:txBody>
      </p:sp>
    </p:spTree>
    <p:extLst>
      <p:ext uri="{BB962C8B-B14F-4D97-AF65-F5344CB8AC3E}">
        <p14:creationId xmlns:p14="http://schemas.microsoft.com/office/powerpoint/2010/main" val="405597285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12/11/2024</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21936528"/>
      </p:ext>
    </p:extLst>
  </p:cSld>
  <p:clrMapOvr>
    <a:masterClrMapping/>
  </p:clrMapOvr>
  <mc:AlternateContent xmlns:mc="http://schemas.openxmlformats.org/markup-compatibility/2006" xmlns:p14="http://schemas.microsoft.com/office/powerpoint/2010/main">
    <mc:Choice Requires="p14">
      <p:transition spd="slow" p14:dur="2000">
        <p14:reveal thruBlk="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0300735"/>
      </p:ext>
    </p:extLst>
  </p:cSld>
  <p:clrMapOvr>
    <a:masterClrMapping/>
  </p:clrMapOvr>
  <mc:AlternateContent xmlns:mc="http://schemas.openxmlformats.org/markup-compatibility/2006" xmlns:p14="http://schemas.microsoft.com/office/powerpoint/2010/main">
    <mc:Choice Requires="p14">
      <p:transition spd="slow" p14:dur="2000">
        <p14:reveal thruBlk="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74901913"/>
      </p:ext>
    </p:extLst>
  </p:cSld>
  <p:clrMapOvr>
    <a:masterClrMapping/>
  </p:clrMapOvr>
  <mc:AlternateContent xmlns:mc="http://schemas.openxmlformats.org/markup-compatibility/2006" xmlns:p14="http://schemas.microsoft.com/office/powerpoint/2010/main">
    <mc:Choice Requires="p14">
      <p:transition spd="slow" p14:dur="2000">
        <p14:reveal thruBlk="1"/>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12/11/2024</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78619184"/>
      </p:ext>
    </p:extLst>
  </p:cSld>
  <p:clrMapOvr>
    <a:masterClrMapping/>
  </p:clrMapOvr>
  <mc:AlternateContent xmlns:mc="http://schemas.openxmlformats.org/markup-compatibility/2006" xmlns:p14="http://schemas.microsoft.com/office/powerpoint/2010/main">
    <mc:Choice Requires="p14">
      <p:transition spd="slow" p14:dur="2000">
        <p14:reveal thruBlk="1"/>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53140198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66312098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59540729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28924798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08768462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6817261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18D63-13EC-272A-32B1-FB003FBE29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5E760D-E093-5E62-32AE-8535E7D6AEB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0533FD-D164-BF83-2EC9-DBBF7CCDEAB8}"/>
              </a:ext>
            </a:extLst>
          </p:cNvPr>
          <p:cNvSpPr>
            <a:spLocks noGrp="1"/>
          </p:cNvSpPr>
          <p:nvPr>
            <p:ph type="dt" sz="half" idx="10"/>
          </p:nvPr>
        </p:nvSpPr>
        <p:spPr/>
        <p:txBody>
          <a:bodyPr/>
          <a:lstStyle/>
          <a:p>
            <a:fld id="{85247198-F873-4A7C-B357-BD56E9EDE3F1}" type="datetimeFigureOut">
              <a:rPr lang="en-US" smtClean="0"/>
              <a:t>12/11/2024</a:t>
            </a:fld>
            <a:endParaRPr lang="en-US" dirty="0"/>
          </a:p>
        </p:txBody>
      </p:sp>
      <p:sp>
        <p:nvSpPr>
          <p:cNvPr id="5" name="Footer Placeholder 4">
            <a:extLst>
              <a:ext uri="{FF2B5EF4-FFF2-40B4-BE49-F238E27FC236}">
                <a16:creationId xmlns:a16="http://schemas.microsoft.com/office/drawing/2014/main" id="{3F770D07-E194-A11B-99E6-8CDDCFE383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5639F2-3E69-B5BC-D817-7EB9BA52ADD6}"/>
              </a:ext>
            </a:extLst>
          </p:cNvPr>
          <p:cNvSpPr>
            <a:spLocks noGrp="1"/>
          </p:cNvSpPr>
          <p:nvPr>
            <p:ph type="sldNum" sz="quarter" idx="12"/>
          </p:nvPr>
        </p:nvSpPr>
        <p:spPr/>
        <p:txBody>
          <a:bodyPr/>
          <a:lstStyle/>
          <a:p>
            <a:fld id="{5BB4D685-E129-40B2-8703-5CB28ACFC5EE}" type="slidenum">
              <a:rPr lang="en-US" smtClean="0"/>
              <a:t>‹#›</a:t>
            </a:fld>
            <a:endParaRPr lang="en-US" dirty="0"/>
          </a:p>
        </p:txBody>
      </p:sp>
    </p:spTree>
    <p:extLst>
      <p:ext uri="{BB962C8B-B14F-4D97-AF65-F5344CB8AC3E}">
        <p14:creationId xmlns:p14="http://schemas.microsoft.com/office/powerpoint/2010/main" val="151787628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89262083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22213530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dirty="0"/>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2242182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9222885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7171697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Circle Title Left Middle">
    <p:spTree>
      <p:nvGrpSpPr>
        <p:cNvPr id="1" name=""/>
        <p:cNvGrpSpPr/>
        <p:nvPr/>
      </p:nvGrpSpPr>
      <p:grpSpPr>
        <a:xfrm>
          <a:off x="0" y="0"/>
          <a:ext cx="0" cy="0"/>
          <a:chOff x="0" y="0"/>
          <a:chExt cx="0" cy="0"/>
        </a:xfrm>
      </p:grpSpPr>
      <p:sp>
        <p:nvSpPr>
          <p:cNvPr id="68" name="Title Text"/>
          <p:cNvSpPr txBox="1">
            <a:spLocks noGrp="1"/>
          </p:cNvSpPr>
          <p:nvPr>
            <p:ph type="title" hasCustomPrompt="1"/>
          </p:nvPr>
        </p:nvSpPr>
        <p:spPr>
          <a:xfrm>
            <a:off x="822960" y="3006726"/>
            <a:ext cx="6263640" cy="844551"/>
          </a:xfrm>
          <a:prstGeom prst="rect">
            <a:avLst/>
          </a:prstGeom>
        </p:spPr>
        <p:txBody>
          <a:bodyPr/>
          <a:lstStyle>
            <a:lvl1pPr algn="l">
              <a:defRPr/>
            </a:lvl1pPr>
          </a:lstStyle>
          <a:p>
            <a:r>
              <a:rPr dirty="0"/>
              <a:t>Title Text</a:t>
            </a:r>
          </a:p>
        </p:txBody>
      </p:sp>
      <p:sp>
        <p:nvSpPr>
          <p:cNvPr id="69" name="Replace image.png"/>
          <p:cNvSpPr>
            <a:spLocks noGrp="1"/>
          </p:cNvSpPr>
          <p:nvPr>
            <p:ph type="pic" idx="21"/>
          </p:nvPr>
        </p:nvSpPr>
        <p:spPr>
          <a:xfrm>
            <a:off x="7112508" y="889795"/>
            <a:ext cx="5079492" cy="5078385"/>
          </a:xfrm>
          <a:prstGeom prst="rect">
            <a:avLst/>
          </a:prstGeom>
        </p:spPr>
        <p:txBody>
          <a:bodyPr lIns="91439" tIns="45719" rIns="91439" bIns="45719" anchor="t">
            <a:noAutofit/>
          </a:bodyPr>
          <a:lstStyle/>
          <a:p>
            <a:endParaRPr dirty="0"/>
          </a:p>
        </p:txBody>
      </p:sp>
      <p:pic>
        <p:nvPicPr>
          <p:cNvPr id="3" name="Picture 2">
            <a:extLst>
              <a:ext uri="{FF2B5EF4-FFF2-40B4-BE49-F238E27FC236}">
                <a16:creationId xmlns:a16="http://schemas.microsoft.com/office/drawing/2014/main" id="{59D219F4-229A-3945-BD49-B99ACB2DEFC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0403"/>
          <a:stretch/>
        </p:blipFill>
        <p:spPr>
          <a:xfrm flipH="1">
            <a:off x="0" y="2793492"/>
            <a:ext cx="630382" cy="1271016"/>
          </a:xfrm>
          <a:prstGeom prst="rect">
            <a:avLst/>
          </a:prstGeom>
        </p:spPr>
      </p:pic>
    </p:spTree>
    <p:extLst>
      <p:ext uri="{BB962C8B-B14F-4D97-AF65-F5344CB8AC3E}">
        <p14:creationId xmlns:p14="http://schemas.microsoft.com/office/powerpoint/2010/main" val="112300598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B5280-51EF-AB38-5E74-FACBF3FAD8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8F48C1-0ED2-7A6C-4E2D-93BEE7ABD1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BE11F1-6BF2-2B42-45D4-29C5A3FF42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7DAFBB-FE27-4D13-574D-B8F545BDDE78}"/>
              </a:ext>
            </a:extLst>
          </p:cNvPr>
          <p:cNvSpPr>
            <a:spLocks noGrp="1"/>
          </p:cNvSpPr>
          <p:nvPr>
            <p:ph type="dt" sz="half" idx="10"/>
          </p:nvPr>
        </p:nvSpPr>
        <p:spPr/>
        <p:txBody>
          <a:bodyPr/>
          <a:lstStyle/>
          <a:p>
            <a:fld id="{85247198-F873-4A7C-B357-BD56E9EDE3F1}" type="datetimeFigureOut">
              <a:rPr lang="en-US" smtClean="0"/>
              <a:t>12/11/2024</a:t>
            </a:fld>
            <a:endParaRPr lang="en-US" dirty="0"/>
          </a:p>
        </p:txBody>
      </p:sp>
      <p:sp>
        <p:nvSpPr>
          <p:cNvPr id="6" name="Footer Placeholder 5">
            <a:extLst>
              <a:ext uri="{FF2B5EF4-FFF2-40B4-BE49-F238E27FC236}">
                <a16:creationId xmlns:a16="http://schemas.microsoft.com/office/drawing/2014/main" id="{639B61CC-5C16-77AE-929F-65F54FB0769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872160A-5B5F-DABB-207A-8460CACC6BF8}"/>
              </a:ext>
            </a:extLst>
          </p:cNvPr>
          <p:cNvSpPr>
            <a:spLocks noGrp="1"/>
          </p:cNvSpPr>
          <p:nvPr>
            <p:ph type="sldNum" sz="quarter" idx="12"/>
          </p:nvPr>
        </p:nvSpPr>
        <p:spPr/>
        <p:txBody>
          <a:bodyPr/>
          <a:lstStyle/>
          <a:p>
            <a:fld id="{5BB4D685-E129-40B2-8703-5CB28ACFC5EE}" type="slidenum">
              <a:rPr lang="en-US" smtClean="0"/>
              <a:t>‹#›</a:t>
            </a:fld>
            <a:endParaRPr lang="en-US" dirty="0"/>
          </a:p>
        </p:txBody>
      </p:sp>
    </p:spTree>
    <p:extLst>
      <p:ext uri="{BB962C8B-B14F-4D97-AF65-F5344CB8AC3E}">
        <p14:creationId xmlns:p14="http://schemas.microsoft.com/office/powerpoint/2010/main" val="181567760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7C807-014C-695B-C16A-385AEFBA36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E15134-E69C-D7FB-369B-9B3487F1C6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9094A1-3560-C845-DA50-73A0380F8B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AF3BB5-277E-B49C-0857-B152CE2C06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D1B4E5-9698-088B-3148-5AE70D63A1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49BD58-41E1-8D7C-8A41-6EDA14A2D370}"/>
              </a:ext>
            </a:extLst>
          </p:cNvPr>
          <p:cNvSpPr>
            <a:spLocks noGrp="1"/>
          </p:cNvSpPr>
          <p:nvPr>
            <p:ph type="dt" sz="half" idx="10"/>
          </p:nvPr>
        </p:nvSpPr>
        <p:spPr/>
        <p:txBody>
          <a:bodyPr/>
          <a:lstStyle/>
          <a:p>
            <a:fld id="{85247198-F873-4A7C-B357-BD56E9EDE3F1}" type="datetimeFigureOut">
              <a:rPr lang="en-US" smtClean="0"/>
              <a:t>12/11/2024</a:t>
            </a:fld>
            <a:endParaRPr lang="en-US" dirty="0"/>
          </a:p>
        </p:txBody>
      </p:sp>
      <p:sp>
        <p:nvSpPr>
          <p:cNvPr id="8" name="Footer Placeholder 7">
            <a:extLst>
              <a:ext uri="{FF2B5EF4-FFF2-40B4-BE49-F238E27FC236}">
                <a16:creationId xmlns:a16="http://schemas.microsoft.com/office/drawing/2014/main" id="{0E16DF80-B169-914B-588D-3A1608E1512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6531BF6-907D-F0A5-5D8B-9A1D484BCD84}"/>
              </a:ext>
            </a:extLst>
          </p:cNvPr>
          <p:cNvSpPr>
            <a:spLocks noGrp="1"/>
          </p:cNvSpPr>
          <p:nvPr>
            <p:ph type="sldNum" sz="quarter" idx="12"/>
          </p:nvPr>
        </p:nvSpPr>
        <p:spPr/>
        <p:txBody>
          <a:bodyPr/>
          <a:lstStyle/>
          <a:p>
            <a:fld id="{5BB4D685-E129-40B2-8703-5CB28ACFC5EE}" type="slidenum">
              <a:rPr lang="en-US" smtClean="0"/>
              <a:t>‹#›</a:t>
            </a:fld>
            <a:endParaRPr lang="en-US" dirty="0"/>
          </a:p>
        </p:txBody>
      </p:sp>
    </p:spTree>
    <p:extLst>
      <p:ext uri="{BB962C8B-B14F-4D97-AF65-F5344CB8AC3E}">
        <p14:creationId xmlns:p14="http://schemas.microsoft.com/office/powerpoint/2010/main" val="160199885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8BDCB-0A7A-6747-3D88-BFC7A9438E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040E16-E61B-8548-5B6F-5D95C45337A2}"/>
              </a:ext>
            </a:extLst>
          </p:cNvPr>
          <p:cNvSpPr>
            <a:spLocks noGrp="1"/>
          </p:cNvSpPr>
          <p:nvPr>
            <p:ph type="dt" sz="half" idx="10"/>
          </p:nvPr>
        </p:nvSpPr>
        <p:spPr/>
        <p:txBody>
          <a:bodyPr/>
          <a:lstStyle/>
          <a:p>
            <a:fld id="{85247198-F873-4A7C-B357-BD56E9EDE3F1}" type="datetimeFigureOut">
              <a:rPr lang="en-US" smtClean="0"/>
              <a:t>12/11/2024</a:t>
            </a:fld>
            <a:endParaRPr lang="en-US" dirty="0"/>
          </a:p>
        </p:txBody>
      </p:sp>
      <p:sp>
        <p:nvSpPr>
          <p:cNvPr id="4" name="Footer Placeholder 3">
            <a:extLst>
              <a:ext uri="{FF2B5EF4-FFF2-40B4-BE49-F238E27FC236}">
                <a16:creationId xmlns:a16="http://schemas.microsoft.com/office/drawing/2014/main" id="{8B109481-F9B4-B451-9C36-33DF679ADA9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36C4851-4CE0-C4F3-3B6C-52F9E207F113}"/>
              </a:ext>
            </a:extLst>
          </p:cNvPr>
          <p:cNvSpPr>
            <a:spLocks noGrp="1"/>
          </p:cNvSpPr>
          <p:nvPr>
            <p:ph type="sldNum" sz="quarter" idx="12"/>
          </p:nvPr>
        </p:nvSpPr>
        <p:spPr/>
        <p:txBody>
          <a:bodyPr/>
          <a:lstStyle/>
          <a:p>
            <a:fld id="{5BB4D685-E129-40B2-8703-5CB28ACFC5EE}" type="slidenum">
              <a:rPr lang="en-US" smtClean="0"/>
              <a:t>‹#›</a:t>
            </a:fld>
            <a:endParaRPr lang="en-US" dirty="0"/>
          </a:p>
        </p:txBody>
      </p:sp>
    </p:spTree>
    <p:extLst>
      <p:ext uri="{BB962C8B-B14F-4D97-AF65-F5344CB8AC3E}">
        <p14:creationId xmlns:p14="http://schemas.microsoft.com/office/powerpoint/2010/main" val="72391952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0D0DAF-1ED6-0204-65B0-7B8519E65B46}"/>
              </a:ext>
            </a:extLst>
          </p:cNvPr>
          <p:cNvSpPr>
            <a:spLocks noGrp="1"/>
          </p:cNvSpPr>
          <p:nvPr>
            <p:ph type="dt" sz="half" idx="10"/>
          </p:nvPr>
        </p:nvSpPr>
        <p:spPr/>
        <p:txBody>
          <a:bodyPr/>
          <a:lstStyle/>
          <a:p>
            <a:fld id="{85247198-F873-4A7C-B357-BD56E9EDE3F1}" type="datetimeFigureOut">
              <a:rPr lang="en-US" smtClean="0"/>
              <a:t>12/11/2024</a:t>
            </a:fld>
            <a:endParaRPr lang="en-US" dirty="0"/>
          </a:p>
        </p:txBody>
      </p:sp>
      <p:sp>
        <p:nvSpPr>
          <p:cNvPr id="3" name="Footer Placeholder 2">
            <a:extLst>
              <a:ext uri="{FF2B5EF4-FFF2-40B4-BE49-F238E27FC236}">
                <a16:creationId xmlns:a16="http://schemas.microsoft.com/office/drawing/2014/main" id="{782142DA-F131-1391-219D-E975BED357E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231A021-F1D0-E601-9A6E-39DDC4528EA0}"/>
              </a:ext>
            </a:extLst>
          </p:cNvPr>
          <p:cNvSpPr>
            <a:spLocks noGrp="1"/>
          </p:cNvSpPr>
          <p:nvPr>
            <p:ph type="sldNum" sz="quarter" idx="12"/>
          </p:nvPr>
        </p:nvSpPr>
        <p:spPr/>
        <p:txBody>
          <a:bodyPr/>
          <a:lstStyle/>
          <a:p>
            <a:fld id="{5BB4D685-E129-40B2-8703-5CB28ACFC5EE}" type="slidenum">
              <a:rPr lang="en-US" smtClean="0"/>
              <a:t>‹#›</a:t>
            </a:fld>
            <a:endParaRPr lang="en-US" dirty="0"/>
          </a:p>
        </p:txBody>
      </p:sp>
    </p:spTree>
    <p:extLst>
      <p:ext uri="{BB962C8B-B14F-4D97-AF65-F5344CB8AC3E}">
        <p14:creationId xmlns:p14="http://schemas.microsoft.com/office/powerpoint/2010/main" val="36809378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571A2-9028-A4A4-5CDC-A95A1A1858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0DC1B9-5B04-AA47-5BC5-DBF993B799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F3AA41-F95D-D0F5-D0D5-D093BEEDC7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F47909-767E-4A58-013B-CAF45A3BF14A}"/>
              </a:ext>
            </a:extLst>
          </p:cNvPr>
          <p:cNvSpPr>
            <a:spLocks noGrp="1"/>
          </p:cNvSpPr>
          <p:nvPr>
            <p:ph type="dt" sz="half" idx="10"/>
          </p:nvPr>
        </p:nvSpPr>
        <p:spPr/>
        <p:txBody>
          <a:bodyPr/>
          <a:lstStyle/>
          <a:p>
            <a:fld id="{85247198-F873-4A7C-B357-BD56E9EDE3F1}" type="datetimeFigureOut">
              <a:rPr lang="en-US" smtClean="0"/>
              <a:t>12/11/2024</a:t>
            </a:fld>
            <a:endParaRPr lang="en-US" dirty="0"/>
          </a:p>
        </p:txBody>
      </p:sp>
      <p:sp>
        <p:nvSpPr>
          <p:cNvPr id="6" name="Footer Placeholder 5">
            <a:extLst>
              <a:ext uri="{FF2B5EF4-FFF2-40B4-BE49-F238E27FC236}">
                <a16:creationId xmlns:a16="http://schemas.microsoft.com/office/drawing/2014/main" id="{1BF2A902-69D6-DF09-5ED5-2FE052EC38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6E54DEE-C91F-6D17-7C8B-106509097E31}"/>
              </a:ext>
            </a:extLst>
          </p:cNvPr>
          <p:cNvSpPr>
            <a:spLocks noGrp="1"/>
          </p:cNvSpPr>
          <p:nvPr>
            <p:ph type="sldNum" sz="quarter" idx="12"/>
          </p:nvPr>
        </p:nvSpPr>
        <p:spPr/>
        <p:txBody>
          <a:bodyPr/>
          <a:lstStyle/>
          <a:p>
            <a:fld id="{5BB4D685-E129-40B2-8703-5CB28ACFC5EE}" type="slidenum">
              <a:rPr lang="en-US" smtClean="0"/>
              <a:t>‹#›</a:t>
            </a:fld>
            <a:endParaRPr lang="en-US" dirty="0"/>
          </a:p>
        </p:txBody>
      </p:sp>
    </p:spTree>
    <p:extLst>
      <p:ext uri="{BB962C8B-B14F-4D97-AF65-F5344CB8AC3E}">
        <p14:creationId xmlns:p14="http://schemas.microsoft.com/office/powerpoint/2010/main" val="6216214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F4B05-A371-5ED3-9DEE-761D4C12EA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F7A956-0C21-DF88-61F1-BF033B98F1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7CAA503-0283-7FFC-DC95-0CF1D2F9C7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296C02-46D7-CB3A-422C-07C25117072C}"/>
              </a:ext>
            </a:extLst>
          </p:cNvPr>
          <p:cNvSpPr>
            <a:spLocks noGrp="1"/>
          </p:cNvSpPr>
          <p:nvPr>
            <p:ph type="dt" sz="half" idx="10"/>
          </p:nvPr>
        </p:nvSpPr>
        <p:spPr/>
        <p:txBody>
          <a:bodyPr/>
          <a:lstStyle/>
          <a:p>
            <a:fld id="{85247198-F873-4A7C-B357-BD56E9EDE3F1}" type="datetimeFigureOut">
              <a:rPr lang="en-US" smtClean="0"/>
              <a:t>12/11/2024</a:t>
            </a:fld>
            <a:endParaRPr lang="en-US" dirty="0"/>
          </a:p>
        </p:txBody>
      </p:sp>
      <p:sp>
        <p:nvSpPr>
          <p:cNvPr id="6" name="Footer Placeholder 5">
            <a:extLst>
              <a:ext uri="{FF2B5EF4-FFF2-40B4-BE49-F238E27FC236}">
                <a16:creationId xmlns:a16="http://schemas.microsoft.com/office/drawing/2014/main" id="{C7693B10-7F05-B0EF-6034-405EEBEBEBF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1E93D77-B9A5-C387-4A74-6AC24737F3A5}"/>
              </a:ext>
            </a:extLst>
          </p:cNvPr>
          <p:cNvSpPr>
            <a:spLocks noGrp="1"/>
          </p:cNvSpPr>
          <p:nvPr>
            <p:ph type="sldNum" sz="quarter" idx="12"/>
          </p:nvPr>
        </p:nvSpPr>
        <p:spPr/>
        <p:txBody>
          <a:bodyPr/>
          <a:lstStyle/>
          <a:p>
            <a:fld id="{5BB4D685-E129-40B2-8703-5CB28ACFC5EE}" type="slidenum">
              <a:rPr lang="en-US" smtClean="0"/>
              <a:t>‹#›</a:t>
            </a:fld>
            <a:endParaRPr lang="en-US" dirty="0"/>
          </a:p>
        </p:txBody>
      </p:sp>
    </p:spTree>
    <p:extLst>
      <p:ext uri="{BB962C8B-B14F-4D97-AF65-F5344CB8AC3E}">
        <p14:creationId xmlns:p14="http://schemas.microsoft.com/office/powerpoint/2010/main" val="213746791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B2DC64-60FE-3B23-F7F4-CFC372D1C0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963B18-EE93-C12D-F990-580128473F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280EB0-7D79-E796-D75A-13F4375DCF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5247198-F873-4A7C-B357-BD56E9EDE3F1}" type="datetimeFigureOut">
              <a:rPr lang="en-US" smtClean="0"/>
              <a:t>12/11/2024</a:t>
            </a:fld>
            <a:endParaRPr lang="en-US" dirty="0"/>
          </a:p>
        </p:txBody>
      </p:sp>
      <p:sp>
        <p:nvSpPr>
          <p:cNvPr id="5" name="Footer Placeholder 4">
            <a:extLst>
              <a:ext uri="{FF2B5EF4-FFF2-40B4-BE49-F238E27FC236}">
                <a16:creationId xmlns:a16="http://schemas.microsoft.com/office/drawing/2014/main" id="{D59ACF04-1D39-46FC-EAC5-1907589A6A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A78ABC42-0517-A5A7-63EE-90EEE5D1D2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BB4D685-E129-40B2-8703-5CB28ACFC5EE}" type="slidenum">
              <a:rPr lang="en-US" smtClean="0"/>
              <a:t>‹#›</a:t>
            </a:fld>
            <a:endParaRPr lang="en-US" dirty="0"/>
          </a:p>
        </p:txBody>
      </p:sp>
    </p:spTree>
    <p:extLst>
      <p:ext uri="{BB962C8B-B14F-4D97-AF65-F5344CB8AC3E}">
        <p14:creationId xmlns:p14="http://schemas.microsoft.com/office/powerpoint/2010/main" val="2843800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12/11/2024</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729338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14:reveal thruBlk="1"/>
      </p:transition>
    </mc:Choice>
    <mc:Fallback xmlns="">
      <p:transition spd="slow">
        <p:fade/>
      </p:transition>
    </mc:Fallback>
  </mc:AlternateConten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12/11/2024</a:t>
            </a:fld>
            <a:endParaRPr lang="en-US" dirty="0"/>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69991913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9.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9.xml"/><Relationship Id="rId5" Type="http://schemas.openxmlformats.org/officeDocument/2006/relationships/image" Target="../media/image11.png"/><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diagram of a book&#10;&#10;Description automatically generated with medium confidence">
            <a:extLst>
              <a:ext uri="{FF2B5EF4-FFF2-40B4-BE49-F238E27FC236}">
                <a16:creationId xmlns:a16="http://schemas.microsoft.com/office/drawing/2014/main" id="{6A6B1268-F4D6-2BE9-5EC5-FE8A3B43F4DD}"/>
              </a:ext>
            </a:extLst>
          </p:cNvPr>
          <p:cNvPicPr>
            <a:picLocks noGrp="1" noChangeAspect="1"/>
          </p:cNvPicPr>
          <p:nvPr>
            <p:ph type="pic" idx="21"/>
          </p:nvPr>
        </p:nvPicPr>
        <p:blipFill>
          <a:blip r:embed="rId2">
            <a:extLst>
              <a:ext uri="{28A0092B-C50C-407E-A947-70E740481C1C}">
                <a14:useLocalDpi xmlns:a14="http://schemas.microsoft.com/office/drawing/2010/main" val="0"/>
              </a:ext>
            </a:extLst>
          </a:blip>
          <a:srcRect/>
          <a:stretch>
            <a:fillRect/>
          </a:stretch>
        </p:blipFill>
        <p:spPr>
          <a:xfrm>
            <a:off x="0" y="0"/>
            <a:ext cx="12192001" cy="6858000"/>
          </a:xfrm>
        </p:spPr>
      </p:pic>
    </p:spTree>
    <p:extLst>
      <p:ext uri="{BB962C8B-B14F-4D97-AF65-F5344CB8AC3E}">
        <p14:creationId xmlns:p14="http://schemas.microsoft.com/office/powerpoint/2010/main" val="58714820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941A3-013B-1406-C07E-8401D7ECE8A2}"/>
            </a:ext>
          </a:extLst>
        </p:cNvPr>
        <p:cNvGrpSpPr/>
        <p:nvPr/>
      </p:nvGrpSpPr>
      <p:grpSpPr>
        <a:xfrm>
          <a:off x="0" y="0"/>
          <a:ext cx="0" cy="0"/>
          <a:chOff x="0" y="0"/>
          <a:chExt cx="0" cy="0"/>
        </a:xfrm>
      </p:grpSpPr>
      <p:sp>
        <p:nvSpPr>
          <p:cNvPr id="6" name="TextBox 4">
            <a:extLst>
              <a:ext uri="{FF2B5EF4-FFF2-40B4-BE49-F238E27FC236}">
                <a16:creationId xmlns:a16="http://schemas.microsoft.com/office/drawing/2014/main" id="{590E4CB6-4182-AA5F-0FC2-27A61023AAF4}"/>
              </a:ext>
            </a:extLst>
          </p:cNvPr>
          <p:cNvSpPr txBox="1"/>
          <p:nvPr/>
        </p:nvSpPr>
        <p:spPr>
          <a:xfrm>
            <a:off x="1056867" y="839658"/>
            <a:ext cx="10111666" cy="512961"/>
          </a:xfrm>
          <a:prstGeom prst="rect">
            <a:avLst/>
          </a:prstGeom>
        </p:spPr>
        <p:txBody>
          <a:bodyPr wrap="square" lIns="0" tIns="0" rIns="0" bIns="0" rtlCol="0" anchor="t">
            <a:spAutoFit/>
          </a:bodyPr>
          <a:lstStyle/>
          <a:p>
            <a:pPr algn="ctr" defTabSz="609630">
              <a:lnSpc>
                <a:spcPts val="3970"/>
              </a:lnSpc>
            </a:pPr>
            <a:r>
              <a:rPr lang="en-US" sz="3600" b="1" spc="132" dirty="0">
                <a:solidFill>
                  <a:srgbClr val="2C7FC2"/>
                </a:solidFill>
                <a:latin typeface="Gill Sans MT" panose="020B0502020104020203" pitchFamily="34" charset="0"/>
              </a:rPr>
              <a:t>MY FAVORITE RESOURCES</a:t>
            </a:r>
          </a:p>
        </p:txBody>
      </p:sp>
      <p:graphicFrame>
        <p:nvGraphicFramePr>
          <p:cNvPr id="11" name="Table 10">
            <a:extLst>
              <a:ext uri="{FF2B5EF4-FFF2-40B4-BE49-F238E27FC236}">
                <a16:creationId xmlns:a16="http://schemas.microsoft.com/office/drawing/2014/main" id="{280C29C0-3252-7042-BDE8-2CDD55520764}"/>
              </a:ext>
            </a:extLst>
          </p:cNvPr>
          <p:cNvGraphicFramePr>
            <a:graphicFrameLocks noGrp="1"/>
          </p:cNvGraphicFramePr>
          <p:nvPr>
            <p:extLst>
              <p:ext uri="{D42A27DB-BD31-4B8C-83A1-F6EECF244321}">
                <p14:modId xmlns:p14="http://schemas.microsoft.com/office/powerpoint/2010/main" val="2646378080"/>
              </p:ext>
            </p:extLst>
          </p:nvPr>
        </p:nvGraphicFramePr>
        <p:xfrm>
          <a:off x="671743" y="1597982"/>
          <a:ext cx="10848513" cy="4724156"/>
        </p:xfrm>
        <a:graphic>
          <a:graphicData uri="http://schemas.openxmlformats.org/drawingml/2006/table">
            <a:tbl>
              <a:tblPr firstRow="1" bandRow="1">
                <a:tableStyleId>{5DA37D80-6434-44D0-A028-1B22A696006F}</a:tableStyleId>
              </a:tblPr>
              <a:tblGrid>
                <a:gridCol w="3616171">
                  <a:extLst>
                    <a:ext uri="{9D8B030D-6E8A-4147-A177-3AD203B41FA5}">
                      <a16:colId xmlns:a16="http://schemas.microsoft.com/office/drawing/2014/main" val="3783669141"/>
                    </a:ext>
                  </a:extLst>
                </a:gridCol>
                <a:gridCol w="3080552">
                  <a:extLst>
                    <a:ext uri="{9D8B030D-6E8A-4147-A177-3AD203B41FA5}">
                      <a16:colId xmlns:a16="http://schemas.microsoft.com/office/drawing/2014/main" val="2341177305"/>
                    </a:ext>
                  </a:extLst>
                </a:gridCol>
                <a:gridCol w="4151790">
                  <a:extLst>
                    <a:ext uri="{9D8B030D-6E8A-4147-A177-3AD203B41FA5}">
                      <a16:colId xmlns:a16="http://schemas.microsoft.com/office/drawing/2014/main" val="3963076479"/>
                    </a:ext>
                  </a:extLst>
                </a:gridCol>
              </a:tblGrid>
              <a:tr h="730439">
                <a:tc>
                  <a:txBody>
                    <a:bodyPr/>
                    <a:lstStyle/>
                    <a:p>
                      <a:pPr algn="ctr"/>
                      <a:r>
                        <a:rPr lang="en-US" b="0" dirty="0"/>
                        <a:t>D. A. Carson</a:t>
                      </a:r>
                    </a:p>
                  </a:txBody>
                  <a:tcPr anchor="ctr"/>
                </a:tc>
                <a:tc>
                  <a:txBody>
                    <a:bodyPr/>
                    <a:lstStyle/>
                    <a:p>
                      <a:pPr algn="ctr"/>
                      <a:r>
                        <a:rPr lang="en-US" b="0" i="1" dirty="0"/>
                        <a:t>The Gagging of God</a:t>
                      </a:r>
                    </a:p>
                  </a:txBody>
                  <a:tcPr anchor="ctr"/>
                </a:tc>
                <a:tc>
                  <a:txBody>
                    <a:bodyPr/>
                    <a:lstStyle/>
                    <a:p>
                      <a:pPr algn="ctr"/>
                      <a:r>
                        <a:rPr lang="en-US" b="0" dirty="0"/>
                        <a:t>600 pages; scholarly, difficult</a:t>
                      </a:r>
                    </a:p>
                  </a:txBody>
                  <a:tcPr anchor="ctr"/>
                </a:tc>
                <a:extLst>
                  <a:ext uri="{0D108BD9-81ED-4DB2-BD59-A6C34878D82A}">
                    <a16:rowId xmlns:a16="http://schemas.microsoft.com/office/drawing/2014/main" val="216855777"/>
                  </a:ext>
                </a:extLst>
              </a:tr>
              <a:tr h="736277">
                <a:tc>
                  <a:txBody>
                    <a:bodyPr/>
                    <a:lstStyle/>
                    <a:p>
                      <a:pPr algn="ctr"/>
                      <a:r>
                        <a:rPr lang="en-US" dirty="0"/>
                        <a:t>Carl Trueman</a:t>
                      </a:r>
                    </a:p>
                  </a:txBody>
                  <a:tcPr anchor="ctr"/>
                </a:tc>
                <a:tc>
                  <a:txBody>
                    <a:bodyPr/>
                    <a:lstStyle/>
                    <a:p>
                      <a:pPr algn="ctr"/>
                      <a:r>
                        <a:rPr lang="en-US" i="1" dirty="0"/>
                        <a:t>Strange New World</a:t>
                      </a:r>
                    </a:p>
                  </a:txBody>
                  <a:tcPr anchor="ctr"/>
                </a:tc>
                <a:tc>
                  <a:txBody>
                    <a:bodyPr/>
                    <a:lstStyle/>
                    <a:p>
                      <a:pPr algn="ctr"/>
                      <a:r>
                        <a:rPr lang="en-US" dirty="0"/>
                        <a:t>Brilliant simplification of </a:t>
                      </a:r>
                      <a:r>
                        <a:rPr lang="en-US" i="1" dirty="0"/>
                        <a:t>The Rise</a:t>
                      </a:r>
                      <a:br>
                        <a:rPr lang="en-US" i="1" dirty="0"/>
                      </a:br>
                      <a:r>
                        <a:rPr lang="en-US" i="1" dirty="0"/>
                        <a:t>and Triumph of the Modern Self</a:t>
                      </a:r>
                      <a:endParaRPr lang="en-US" dirty="0"/>
                    </a:p>
                  </a:txBody>
                  <a:tcPr anchor="ctr"/>
                </a:tc>
                <a:extLst>
                  <a:ext uri="{0D108BD9-81ED-4DB2-BD59-A6C34878D82A}">
                    <a16:rowId xmlns:a16="http://schemas.microsoft.com/office/drawing/2014/main" val="3014160813"/>
                  </a:ext>
                </a:extLst>
              </a:tr>
              <a:tr h="686127">
                <a:tc>
                  <a:txBody>
                    <a:bodyPr/>
                    <a:lstStyle/>
                    <a:p>
                      <a:pPr algn="ctr"/>
                      <a:r>
                        <a:rPr lang="en-US" dirty="0"/>
                        <a:t>John Piper &amp; Justin Taylor (ed.)</a:t>
                      </a:r>
                    </a:p>
                  </a:txBody>
                  <a:tcPr anchor="ctr"/>
                </a:tc>
                <a:tc>
                  <a:txBody>
                    <a:bodyPr/>
                    <a:lstStyle/>
                    <a:p>
                      <a:pPr algn="ctr"/>
                      <a:r>
                        <a:rPr lang="en-US" i="1" dirty="0"/>
                        <a:t>The Supremacy of God in a Postmodern World</a:t>
                      </a:r>
                    </a:p>
                  </a:txBody>
                  <a:tcPr anchor="ctr"/>
                </a:tc>
                <a:tc>
                  <a:txBody>
                    <a:bodyPr/>
                    <a:lstStyle/>
                    <a:p>
                      <a:pPr algn="ctr"/>
                      <a:r>
                        <a:rPr lang="en-US" dirty="0"/>
                        <a:t>Conference sessions:  Wells, </a:t>
                      </a:r>
                      <a:r>
                        <a:rPr lang="en-US" dirty="0" err="1"/>
                        <a:t>Baucham</a:t>
                      </a:r>
                      <a:r>
                        <a:rPr lang="en-US" dirty="0"/>
                        <a:t>, Carson, Keller, etc.</a:t>
                      </a:r>
                    </a:p>
                  </a:txBody>
                  <a:tcPr anchor="ctr"/>
                </a:tc>
                <a:extLst>
                  <a:ext uri="{0D108BD9-81ED-4DB2-BD59-A6C34878D82A}">
                    <a16:rowId xmlns:a16="http://schemas.microsoft.com/office/drawing/2014/main" val="2771497970"/>
                  </a:ext>
                </a:extLst>
              </a:tr>
              <a:tr h="659010">
                <a:tc>
                  <a:txBody>
                    <a:bodyPr/>
                    <a:lstStyle/>
                    <a:p>
                      <a:pPr algn="ctr"/>
                      <a:r>
                        <a:rPr lang="en-US" dirty="0"/>
                        <a:t>John MacArthur</a:t>
                      </a:r>
                    </a:p>
                  </a:txBody>
                  <a:tcPr anchor="ctr"/>
                </a:tc>
                <a:tc>
                  <a:txBody>
                    <a:bodyPr/>
                    <a:lstStyle/>
                    <a:p>
                      <a:pPr algn="ctr"/>
                      <a:r>
                        <a:rPr lang="en-US" i="1" dirty="0"/>
                        <a:t>The Truth War</a:t>
                      </a:r>
                    </a:p>
                  </a:txBody>
                  <a:tcPr anchor="ctr"/>
                </a:tc>
                <a:tc>
                  <a:txBody>
                    <a:bodyPr/>
                    <a:lstStyle/>
                    <a:p>
                      <a:pPr algn="ctr"/>
                      <a:r>
                        <a:rPr lang="en-US" dirty="0"/>
                        <a:t>Pastoral defense of truth, somewhat dated; chapter 1 is golden</a:t>
                      </a:r>
                    </a:p>
                  </a:txBody>
                  <a:tcPr anchor="ctr"/>
                </a:tc>
                <a:extLst>
                  <a:ext uri="{0D108BD9-81ED-4DB2-BD59-A6C34878D82A}">
                    <a16:rowId xmlns:a16="http://schemas.microsoft.com/office/drawing/2014/main" val="2952687698"/>
                  </a:ext>
                </a:extLst>
              </a:tr>
              <a:tr h="649418">
                <a:tc>
                  <a:txBody>
                    <a:bodyPr/>
                    <a:lstStyle/>
                    <a:p>
                      <a:pPr algn="ctr"/>
                      <a:r>
                        <a:rPr lang="en-US" dirty="0"/>
                        <a:t>Douglas </a:t>
                      </a:r>
                      <a:r>
                        <a:rPr lang="en-US" dirty="0" err="1"/>
                        <a:t>Groothuis</a:t>
                      </a:r>
                      <a:endParaRPr lang="en-US" dirty="0"/>
                    </a:p>
                  </a:txBody>
                  <a:tcPr anchor="ctr"/>
                </a:tc>
                <a:tc>
                  <a:txBody>
                    <a:bodyPr/>
                    <a:lstStyle/>
                    <a:p>
                      <a:pPr algn="ctr"/>
                      <a:r>
                        <a:rPr lang="en-US" i="1" dirty="0"/>
                        <a:t>Truth Decay</a:t>
                      </a:r>
                    </a:p>
                  </a:txBody>
                  <a:tcPr anchor="ctr"/>
                </a:tc>
                <a:tc>
                  <a:txBody>
                    <a:bodyPr/>
                    <a:lstStyle/>
                    <a:p>
                      <a:pPr algn="ctr"/>
                      <a:r>
                        <a:rPr lang="en-US" dirty="0"/>
                        <a:t>Accessible and pastoral,</a:t>
                      </a:r>
                      <a:br>
                        <a:rPr lang="en-US" dirty="0"/>
                      </a:br>
                      <a:r>
                        <a:rPr lang="en-US" dirty="0"/>
                        <a:t>helpful on postmodernism</a:t>
                      </a:r>
                    </a:p>
                  </a:txBody>
                  <a:tcPr anchor="ctr"/>
                </a:tc>
                <a:extLst>
                  <a:ext uri="{0D108BD9-81ED-4DB2-BD59-A6C34878D82A}">
                    <a16:rowId xmlns:a16="http://schemas.microsoft.com/office/drawing/2014/main" val="818268907"/>
                  </a:ext>
                </a:extLst>
              </a:tr>
              <a:tr h="622805">
                <a:tc>
                  <a:txBody>
                    <a:bodyPr/>
                    <a:lstStyle/>
                    <a:p>
                      <a:pPr algn="ctr"/>
                      <a:r>
                        <a:rPr lang="en-US" dirty="0"/>
                        <a:t>David Wells</a:t>
                      </a:r>
                    </a:p>
                  </a:txBody>
                  <a:tcPr anchor="ctr"/>
                </a:tc>
                <a:tc>
                  <a:txBody>
                    <a:bodyPr/>
                    <a:lstStyle/>
                    <a:p>
                      <a:pPr algn="ctr"/>
                      <a:r>
                        <a:rPr lang="en-US" i="1" dirty="0"/>
                        <a:t>No Place for Truth</a:t>
                      </a:r>
                    </a:p>
                  </a:txBody>
                  <a:tcPr anchor="ctr"/>
                </a:tc>
                <a:tc>
                  <a:txBody>
                    <a:bodyPr/>
                    <a:lstStyle/>
                    <a:p>
                      <a:pPr algn="ctr"/>
                      <a:r>
                        <a:rPr lang="en-US" dirty="0"/>
                        <a:t>Not a book on postmodernism, per se,</a:t>
                      </a:r>
                      <a:br>
                        <a:rPr lang="en-US" dirty="0"/>
                      </a:br>
                      <a:r>
                        <a:rPr lang="en-US" dirty="0"/>
                        <a:t>but an insightful look at theological decline</a:t>
                      </a:r>
                    </a:p>
                  </a:txBody>
                  <a:tcPr anchor="ctr"/>
                </a:tc>
                <a:extLst>
                  <a:ext uri="{0D108BD9-81ED-4DB2-BD59-A6C34878D82A}">
                    <a16:rowId xmlns:a16="http://schemas.microsoft.com/office/drawing/2014/main" val="2465520067"/>
                  </a:ext>
                </a:extLst>
              </a:tr>
              <a:tr h="622805">
                <a:tc>
                  <a:txBody>
                    <a:bodyPr/>
                    <a:lstStyle/>
                    <a:p>
                      <a:pPr algn="ctr"/>
                      <a:endParaRPr lang="en-US" dirty="0"/>
                    </a:p>
                  </a:txBody>
                  <a:tcPr anchor="ctr"/>
                </a:tc>
                <a:tc>
                  <a:txBody>
                    <a:bodyPr/>
                    <a:lstStyle/>
                    <a:p>
                      <a:pPr algn="ctr"/>
                      <a:endParaRPr lang="en-US" i="1" dirty="0"/>
                    </a:p>
                  </a:txBody>
                  <a:tcPr anchor="ctr"/>
                </a:tc>
                <a:tc>
                  <a:txBody>
                    <a:bodyPr/>
                    <a:lstStyle/>
                    <a:p>
                      <a:pPr algn="ctr"/>
                      <a:endParaRPr lang="en-US" dirty="0"/>
                    </a:p>
                  </a:txBody>
                  <a:tcPr anchor="ctr"/>
                </a:tc>
                <a:extLst>
                  <a:ext uri="{0D108BD9-81ED-4DB2-BD59-A6C34878D82A}">
                    <a16:rowId xmlns:a16="http://schemas.microsoft.com/office/drawing/2014/main" val="3309403129"/>
                  </a:ext>
                </a:extLst>
              </a:tr>
            </a:tbl>
          </a:graphicData>
        </a:graphic>
      </p:graphicFrame>
    </p:spTree>
    <p:extLst>
      <p:ext uri="{BB962C8B-B14F-4D97-AF65-F5344CB8AC3E}">
        <p14:creationId xmlns:p14="http://schemas.microsoft.com/office/powerpoint/2010/main" val="4204891510"/>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700EA-35E7-2604-F597-D3FF3548E932}"/>
            </a:ext>
          </a:extLst>
        </p:cNvPr>
        <p:cNvGrpSpPr/>
        <p:nvPr/>
      </p:nvGrpSpPr>
      <p:grpSpPr>
        <a:xfrm>
          <a:off x="0" y="0"/>
          <a:ext cx="0" cy="0"/>
          <a:chOff x="0" y="0"/>
          <a:chExt cx="0" cy="0"/>
        </a:xfrm>
      </p:grpSpPr>
      <p:sp>
        <p:nvSpPr>
          <p:cNvPr id="6" name="TextBox 4">
            <a:extLst>
              <a:ext uri="{FF2B5EF4-FFF2-40B4-BE49-F238E27FC236}">
                <a16:creationId xmlns:a16="http://schemas.microsoft.com/office/drawing/2014/main" id="{36FCB4C2-C5CB-8B58-8A47-4908257C52FE}"/>
              </a:ext>
            </a:extLst>
          </p:cNvPr>
          <p:cNvSpPr txBox="1"/>
          <p:nvPr/>
        </p:nvSpPr>
        <p:spPr>
          <a:xfrm>
            <a:off x="1056867" y="839658"/>
            <a:ext cx="10111666" cy="512961"/>
          </a:xfrm>
          <a:prstGeom prst="rect">
            <a:avLst/>
          </a:prstGeom>
        </p:spPr>
        <p:txBody>
          <a:bodyPr wrap="square" lIns="0" tIns="0" rIns="0" bIns="0" rtlCol="0" anchor="t">
            <a:spAutoFit/>
          </a:bodyPr>
          <a:lstStyle/>
          <a:p>
            <a:pPr algn="ctr" defTabSz="609630">
              <a:lnSpc>
                <a:spcPts val="3970"/>
              </a:lnSpc>
            </a:pPr>
            <a:r>
              <a:rPr lang="en-US" sz="3600" b="1" spc="132" dirty="0">
                <a:solidFill>
                  <a:srgbClr val="2C7FC2"/>
                </a:solidFill>
                <a:latin typeface="Gill Sans MT" panose="020B0502020104020203" pitchFamily="34" charset="0"/>
              </a:rPr>
              <a:t>MY FAVORITE RESOURCES</a:t>
            </a:r>
          </a:p>
        </p:txBody>
      </p:sp>
      <p:graphicFrame>
        <p:nvGraphicFramePr>
          <p:cNvPr id="11" name="Table 10">
            <a:extLst>
              <a:ext uri="{FF2B5EF4-FFF2-40B4-BE49-F238E27FC236}">
                <a16:creationId xmlns:a16="http://schemas.microsoft.com/office/drawing/2014/main" id="{73525CF3-6244-E593-52AC-D7523C07AE45}"/>
              </a:ext>
            </a:extLst>
          </p:cNvPr>
          <p:cNvGraphicFramePr>
            <a:graphicFrameLocks noGrp="1"/>
          </p:cNvGraphicFramePr>
          <p:nvPr>
            <p:extLst>
              <p:ext uri="{D42A27DB-BD31-4B8C-83A1-F6EECF244321}">
                <p14:modId xmlns:p14="http://schemas.microsoft.com/office/powerpoint/2010/main" val="1210907244"/>
              </p:ext>
            </p:extLst>
          </p:nvPr>
        </p:nvGraphicFramePr>
        <p:xfrm>
          <a:off x="671743" y="1597982"/>
          <a:ext cx="10848513" cy="4741431"/>
        </p:xfrm>
        <a:graphic>
          <a:graphicData uri="http://schemas.openxmlformats.org/drawingml/2006/table">
            <a:tbl>
              <a:tblPr firstRow="1" bandRow="1">
                <a:tableStyleId>{5DA37D80-6434-44D0-A028-1B22A696006F}</a:tableStyleId>
              </a:tblPr>
              <a:tblGrid>
                <a:gridCol w="3616171">
                  <a:extLst>
                    <a:ext uri="{9D8B030D-6E8A-4147-A177-3AD203B41FA5}">
                      <a16:colId xmlns:a16="http://schemas.microsoft.com/office/drawing/2014/main" val="3783669141"/>
                    </a:ext>
                  </a:extLst>
                </a:gridCol>
                <a:gridCol w="3080552">
                  <a:extLst>
                    <a:ext uri="{9D8B030D-6E8A-4147-A177-3AD203B41FA5}">
                      <a16:colId xmlns:a16="http://schemas.microsoft.com/office/drawing/2014/main" val="2341177305"/>
                    </a:ext>
                  </a:extLst>
                </a:gridCol>
                <a:gridCol w="4151790">
                  <a:extLst>
                    <a:ext uri="{9D8B030D-6E8A-4147-A177-3AD203B41FA5}">
                      <a16:colId xmlns:a16="http://schemas.microsoft.com/office/drawing/2014/main" val="3963076479"/>
                    </a:ext>
                  </a:extLst>
                </a:gridCol>
              </a:tblGrid>
              <a:tr h="730439">
                <a:tc>
                  <a:txBody>
                    <a:bodyPr/>
                    <a:lstStyle/>
                    <a:p>
                      <a:pPr algn="ctr"/>
                      <a:r>
                        <a:rPr lang="en-US" b="0" dirty="0"/>
                        <a:t>D. A. Carson</a:t>
                      </a:r>
                    </a:p>
                  </a:txBody>
                  <a:tcPr anchor="ctr"/>
                </a:tc>
                <a:tc>
                  <a:txBody>
                    <a:bodyPr/>
                    <a:lstStyle/>
                    <a:p>
                      <a:pPr algn="ctr"/>
                      <a:r>
                        <a:rPr lang="en-US" b="0" i="1" dirty="0"/>
                        <a:t>The Gagging of God</a:t>
                      </a:r>
                    </a:p>
                  </a:txBody>
                  <a:tcPr anchor="ctr"/>
                </a:tc>
                <a:tc>
                  <a:txBody>
                    <a:bodyPr/>
                    <a:lstStyle/>
                    <a:p>
                      <a:pPr algn="ctr"/>
                      <a:r>
                        <a:rPr lang="en-US" b="0" dirty="0"/>
                        <a:t>600 pages; scholarly, difficult</a:t>
                      </a:r>
                    </a:p>
                  </a:txBody>
                  <a:tcPr anchor="ctr"/>
                </a:tc>
                <a:extLst>
                  <a:ext uri="{0D108BD9-81ED-4DB2-BD59-A6C34878D82A}">
                    <a16:rowId xmlns:a16="http://schemas.microsoft.com/office/drawing/2014/main" val="216855777"/>
                  </a:ext>
                </a:extLst>
              </a:tr>
              <a:tr h="736277">
                <a:tc>
                  <a:txBody>
                    <a:bodyPr/>
                    <a:lstStyle/>
                    <a:p>
                      <a:pPr algn="ctr"/>
                      <a:r>
                        <a:rPr lang="en-US" dirty="0"/>
                        <a:t>Carl Trueman</a:t>
                      </a:r>
                    </a:p>
                  </a:txBody>
                  <a:tcPr anchor="ctr"/>
                </a:tc>
                <a:tc>
                  <a:txBody>
                    <a:bodyPr/>
                    <a:lstStyle/>
                    <a:p>
                      <a:pPr algn="ctr"/>
                      <a:r>
                        <a:rPr lang="en-US" i="1" dirty="0"/>
                        <a:t>Strange New World</a:t>
                      </a:r>
                    </a:p>
                  </a:txBody>
                  <a:tcPr anchor="ctr"/>
                </a:tc>
                <a:tc>
                  <a:txBody>
                    <a:bodyPr/>
                    <a:lstStyle/>
                    <a:p>
                      <a:pPr algn="ctr"/>
                      <a:r>
                        <a:rPr lang="en-US" dirty="0"/>
                        <a:t>Brilliant simplification of </a:t>
                      </a:r>
                      <a:r>
                        <a:rPr lang="en-US" i="1" dirty="0"/>
                        <a:t>The Rise</a:t>
                      </a:r>
                      <a:br>
                        <a:rPr lang="en-US" i="1" dirty="0"/>
                      </a:br>
                      <a:r>
                        <a:rPr lang="en-US" i="1" dirty="0"/>
                        <a:t>and Triumph of the Modern Self</a:t>
                      </a:r>
                      <a:endParaRPr lang="en-US" dirty="0"/>
                    </a:p>
                  </a:txBody>
                  <a:tcPr anchor="ctr"/>
                </a:tc>
                <a:extLst>
                  <a:ext uri="{0D108BD9-81ED-4DB2-BD59-A6C34878D82A}">
                    <a16:rowId xmlns:a16="http://schemas.microsoft.com/office/drawing/2014/main" val="3014160813"/>
                  </a:ext>
                </a:extLst>
              </a:tr>
              <a:tr h="686127">
                <a:tc>
                  <a:txBody>
                    <a:bodyPr/>
                    <a:lstStyle/>
                    <a:p>
                      <a:pPr algn="ctr"/>
                      <a:r>
                        <a:rPr lang="en-US" dirty="0"/>
                        <a:t>John Piper &amp; Justin Taylor (ed.)</a:t>
                      </a:r>
                    </a:p>
                  </a:txBody>
                  <a:tcPr anchor="ctr"/>
                </a:tc>
                <a:tc>
                  <a:txBody>
                    <a:bodyPr/>
                    <a:lstStyle/>
                    <a:p>
                      <a:pPr algn="ctr"/>
                      <a:r>
                        <a:rPr lang="en-US" i="1" dirty="0"/>
                        <a:t>The Supremacy of God in a Postmodern World</a:t>
                      </a:r>
                    </a:p>
                  </a:txBody>
                  <a:tcPr anchor="ctr"/>
                </a:tc>
                <a:tc>
                  <a:txBody>
                    <a:bodyPr/>
                    <a:lstStyle/>
                    <a:p>
                      <a:pPr algn="ctr"/>
                      <a:r>
                        <a:rPr lang="en-US" dirty="0"/>
                        <a:t>Conference sessions:  Wells, </a:t>
                      </a:r>
                      <a:r>
                        <a:rPr lang="en-US" dirty="0" err="1"/>
                        <a:t>Baucham</a:t>
                      </a:r>
                      <a:r>
                        <a:rPr lang="en-US" dirty="0"/>
                        <a:t>, Carson, Keller, etc.</a:t>
                      </a:r>
                    </a:p>
                  </a:txBody>
                  <a:tcPr anchor="ctr"/>
                </a:tc>
                <a:extLst>
                  <a:ext uri="{0D108BD9-81ED-4DB2-BD59-A6C34878D82A}">
                    <a16:rowId xmlns:a16="http://schemas.microsoft.com/office/drawing/2014/main" val="2771497970"/>
                  </a:ext>
                </a:extLst>
              </a:tr>
              <a:tr h="659010">
                <a:tc>
                  <a:txBody>
                    <a:bodyPr/>
                    <a:lstStyle/>
                    <a:p>
                      <a:pPr algn="ctr"/>
                      <a:r>
                        <a:rPr lang="en-US" dirty="0"/>
                        <a:t>John MacArthur</a:t>
                      </a:r>
                    </a:p>
                  </a:txBody>
                  <a:tcPr anchor="ctr"/>
                </a:tc>
                <a:tc>
                  <a:txBody>
                    <a:bodyPr/>
                    <a:lstStyle/>
                    <a:p>
                      <a:pPr algn="ctr"/>
                      <a:r>
                        <a:rPr lang="en-US" i="1" dirty="0"/>
                        <a:t>The Truth War</a:t>
                      </a:r>
                    </a:p>
                  </a:txBody>
                  <a:tcPr anchor="ctr"/>
                </a:tc>
                <a:tc>
                  <a:txBody>
                    <a:bodyPr/>
                    <a:lstStyle/>
                    <a:p>
                      <a:pPr algn="ctr"/>
                      <a:r>
                        <a:rPr lang="en-US" dirty="0"/>
                        <a:t>Pastoral defense of truth, somewhat dated; chapter 1 is golden</a:t>
                      </a:r>
                    </a:p>
                  </a:txBody>
                  <a:tcPr anchor="ctr"/>
                </a:tc>
                <a:extLst>
                  <a:ext uri="{0D108BD9-81ED-4DB2-BD59-A6C34878D82A}">
                    <a16:rowId xmlns:a16="http://schemas.microsoft.com/office/drawing/2014/main" val="2952687698"/>
                  </a:ext>
                </a:extLst>
              </a:tr>
              <a:tr h="649418">
                <a:tc>
                  <a:txBody>
                    <a:bodyPr/>
                    <a:lstStyle/>
                    <a:p>
                      <a:pPr algn="ctr"/>
                      <a:r>
                        <a:rPr lang="en-US" dirty="0"/>
                        <a:t>Douglas </a:t>
                      </a:r>
                      <a:r>
                        <a:rPr lang="en-US" dirty="0" err="1"/>
                        <a:t>Groothuis</a:t>
                      </a:r>
                      <a:endParaRPr lang="en-US" dirty="0"/>
                    </a:p>
                  </a:txBody>
                  <a:tcPr anchor="ctr"/>
                </a:tc>
                <a:tc>
                  <a:txBody>
                    <a:bodyPr/>
                    <a:lstStyle/>
                    <a:p>
                      <a:pPr algn="ctr"/>
                      <a:r>
                        <a:rPr lang="en-US" i="1" dirty="0"/>
                        <a:t>Truth Decay</a:t>
                      </a:r>
                    </a:p>
                  </a:txBody>
                  <a:tcPr anchor="ctr"/>
                </a:tc>
                <a:tc>
                  <a:txBody>
                    <a:bodyPr/>
                    <a:lstStyle/>
                    <a:p>
                      <a:pPr algn="ctr"/>
                      <a:r>
                        <a:rPr lang="en-US" dirty="0"/>
                        <a:t>Accessible and pastoral,</a:t>
                      </a:r>
                      <a:br>
                        <a:rPr lang="en-US" dirty="0"/>
                      </a:br>
                      <a:r>
                        <a:rPr lang="en-US" dirty="0"/>
                        <a:t>helpful on postmodernism</a:t>
                      </a:r>
                    </a:p>
                  </a:txBody>
                  <a:tcPr anchor="ctr"/>
                </a:tc>
                <a:extLst>
                  <a:ext uri="{0D108BD9-81ED-4DB2-BD59-A6C34878D82A}">
                    <a16:rowId xmlns:a16="http://schemas.microsoft.com/office/drawing/2014/main" val="818268907"/>
                  </a:ext>
                </a:extLst>
              </a:tr>
              <a:tr h="622805">
                <a:tc>
                  <a:txBody>
                    <a:bodyPr/>
                    <a:lstStyle/>
                    <a:p>
                      <a:pPr algn="ctr"/>
                      <a:r>
                        <a:rPr lang="en-US" dirty="0"/>
                        <a:t>David Wells</a:t>
                      </a:r>
                    </a:p>
                  </a:txBody>
                  <a:tcPr anchor="ctr"/>
                </a:tc>
                <a:tc>
                  <a:txBody>
                    <a:bodyPr/>
                    <a:lstStyle/>
                    <a:p>
                      <a:pPr algn="ctr"/>
                      <a:r>
                        <a:rPr lang="en-US" i="1" dirty="0"/>
                        <a:t>No Place for Truth</a:t>
                      </a:r>
                    </a:p>
                  </a:txBody>
                  <a:tcPr anchor="ctr"/>
                </a:tc>
                <a:tc>
                  <a:txBody>
                    <a:bodyPr/>
                    <a:lstStyle/>
                    <a:p>
                      <a:pPr algn="ctr"/>
                      <a:r>
                        <a:rPr lang="en-US" dirty="0"/>
                        <a:t>Not a book on postmodernism, per se,</a:t>
                      </a:r>
                      <a:br>
                        <a:rPr lang="en-US" dirty="0"/>
                      </a:br>
                      <a:r>
                        <a:rPr lang="en-US" dirty="0"/>
                        <a:t>but an insightful look at theological decline</a:t>
                      </a:r>
                    </a:p>
                  </a:txBody>
                  <a:tcPr anchor="ctr"/>
                </a:tc>
                <a:extLst>
                  <a:ext uri="{0D108BD9-81ED-4DB2-BD59-A6C34878D82A}">
                    <a16:rowId xmlns:a16="http://schemas.microsoft.com/office/drawing/2014/main" val="2465520067"/>
                  </a:ext>
                </a:extLst>
              </a:tr>
              <a:tr h="622805">
                <a:tc>
                  <a:txBody>
                    <a:bodyPr/>
                    <a:lstStyle/>
                    <a:p>
                      <a:pPr algn="ctr"/>
                      <a:r>
                        <a:rPr lang="en-US" dirty="0" err="1"/>
                        <a:t>Voddie</a:t>
                      </a:r>
                      <a:r>
                        <a:rPr lang="en-US" dirty="0"/>
                        <a:t> </a:t>
                      </a:r>
                      <a:r>
                        <a:rPr lang="en-US" dirty="0" err="1"/>
                        <a:t>Baucham</a:t>
                      </a:r>
                      <a:endParaRPr lang="en-US" dirty="0"/>
                    </a:p>
                  </a:txBody>
                  <a:tcPr anchor="ctr"/>
                </a:tc>
                <a:tc>
                  <a:txBody>
                    <a:bodyPr/>
                    <a:lstStyle/>
                    <a:p>
                      <a:pPr algn="ctr"/>
                      <a:r>
                        <a:rPr lang="en-US" i="1" dirty="0"/>
                        <a:t>Fault Lines</a:t>
                      </a:r>
                    </a:p>
                  </a:txBody>
                  <a:tcPr anchor="ctr"/>
                </a:tc>
                <a:tc>
                  <a:txBody>
                    <a:bodyPr/>
                    <a:lstStyle/>
                    <a:p>
                      <a:pPr algn="ctr"/>
                      <a:r>
                        <a:rPr lang="en-US" dirty="0"/>
                        <a:t>Especially focused on social justice</a:t>
                      </a:r>
                      <a:br>
                        <a:rPr lang="en-US" dirty="0"/>
                      </a:br>
                      <a:r>
                        <a:rPr lang="en-US" dirty="0"/>
                        <a:t>and evangelical wokeness</a:t>
                      </a:r>
                    </a:p>
                  </a:txBody>
                  <a:tcPr anchor="ctr"/>
                </a:tc>
                <a:extLst>
                  <a:ext uri="{0D108BD9-81ED-4DB2-BD59-A6C34878D82A}">
                    <a16:rowId xmlns:a16="http://schemas.microsoft.com/office/drawing/2014/main" val="3309403129"/>
                  </a:ext>
                </a:extLst>
              </a:tr>
            </a:tbl>
          </a:graphicData>
        </a:graphic>
      </p:graphicFrame>
    </p:spTree>
    <p:extLst>
      <p:ext uri="{BB962C8B-B14F-4D97-AF65-F5344CB8AC3E}">
        <p14:creationId xmlns:p14="http://schemas.microsoft.com/office/powerpoint/2010/main" val="2386840820"/>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C9061-82DC-B4E1-8C0D-1662C801B233}"/>
            </a:ext>
          </a:extLst>
        </p:cNvPr>
        <p:cNvGrpSpPr/>
        <p:nvPr/>
      </p:nvGrpSpPr>
      <p:grpSpPr>
        <a:xfrm>
          <a:off x="0" y="0"/>
          <a:ext cx="0" cy="0"/>
          <a:chOff x="0" y="0"/>
          <a:chExt cx="0" cy="0"/>
        </a:xfrm>
      </p:grpSpPr>
      <p:sp>
        <p:nvSpPr>
          <p:cNvPr id="8" name="TextBox 4">
            <a:extLst>
              <a:ext uri="{FF2B5EF4-FFF2-40B4-BE49-F238E27FC236}">
                <a16:creationId xmlns:a16="http://schemas.microsoft.com/office/drawing/2014/main" id="{BD12B618-E367-46F0-2E1B-A28037493362}"/>
              </a:ext>
            </a:extLst>
          </p:cNvPr>
          <p:cNvSpPr txBox="1"/>
          <p:nvPr/>
        </p:nvSpPr>
        <p:spPr>
          <a:xfrm>
            <a:off x="1542789" y="917637"/>
            <a:ext cx="9106422" cy="512961"/>
          </a:xfrm>
          <a:prstGeom prst="rect">
            <a:avLst/>
          </a:prstGeom>
        </p:spPr>
        <p:txBody>
          <a:bodyPr wrap="square" lIns="0" tIns="0" rIns="0" bIns="0" rtlCol="0" anchor="t">
            <a:spAutoFit/>
          </a:bodyPr>
          <a:lstStyle/>
          <a:p>
            <a:pPr algn="ctr" defTabSz="609630">
              <a:lnSpc>
                <a:spcPts val="3970"/>
              </a:lnSpc>
            </a:pPr>
            <a:r>
              <a:rPr lang="en-US" sz="3600" b="1" spc="132" dirty="0">
                <a:solidFill>
                  <a:srgbClr val="2C7FC2"/>
                </a:solidFill>
                <a:latin typeface="Gill Sans MT" panose="020B0502020104020203" pitchFamily="34" charset="0"/>
              </a:rPr>
              <a:t>JOHN M</a:t>
            </a:r>
            <a:r>
              <a:rPr lang="en-US" sz="3600" b="1" cap="small" spc="132" dirty="0">
                <a:solidFill>
                  <a:srgbClr val="2C7FC2"/>
                </a:solidFill>
                <a:latin typeface="Gill Sans MT" panose="020B0502020104020203" pitchFamily="34" charset="0"/>
              </a:rPr>
              <a:t>AC</a:t>
            </a:r>
            <a:r>
              <a:rPr lang="en-US" sz="3600" b="1" spc="132" dirty="0">
                <a:solidFill>
                  <a:srgbClr val="2C7FC2"/>
                </a:solidFill>
                <a:latin typeface="Gill Sans MT" panose="020B0502020104020203" pitchFamily="34" charset="0"/>
              </a:rPr>
              <a:t>ARTHUR</a:t>
            </a:r>
          </a:p>
        </p:txBody>
      </p:sp>
      <p:sp>
        <p:nvSpPr>
          <p:cNvPr id="9" name="TextBox 5">
            <a:extLst>
              <a:ext uri="{FF2B5EF4-FFF2-40B4-BE49-F238E27FC236}">
                <a16:creationId xmlns:a16="http://schemas.microsoft.com/office/drawing/2014/main" id="{5DF5DE7E-E598-4496-6B7E-976E2BA89769}"/>
              </a:ext>
            </a:extLst>
          </p:cNvPr>
          <p:cNvSpPr txBox="1"/>
          <p:nvPr/>
        </p:nvSpPr>
        <p:spPr>
          <a:xfrm>
            <a:off x="897698" y="1730318"/>
            <a:ext cx="10396603" cy="5001369"/>
          </a:xfrm>
          <a:prstGeom prst="rect">
            <a:avLst/>
          </a:prstGeom>
        </p:spPr>
        <p:txBody>
          <a:bodyPr wrap="square" lIns="0" tIns="0" rIns="0" bIns="0" rtlCol="0" anchor="t">
            <a:spAutoFit/>
          </a:bodyPr>
          <a:lstStyle/>
          <a:p>
            <a:pPr marL="230188" indent="-230188" defTabSz="609630">
              <a:lnSpc>
                <a:spcPts val="3000"/>
              </a:lnSpc>
              <a:spcBef>
                <a:spcPts val="1800"/>
              </a:spcBef>
            </a:pPr>
            <a:r>
              <a:rPr lang="en-US" sz="3000" dirty="0">
                <a:solidFill>
                  <a:srgbClr val="000000"/>
                </a:solidFill>
                <a:latin typeface="Gill Sans MT" panose="020B0502020104020203" pitchFamily="34" charset="0"/>
              </a:rPr>
              <a:t>“Postmodernism in general is marked by a tendency to dismiss the possibility of any sure and settled knowledge of the truth.”</a:t>
            </a:r>
          </a:p>
          <a:p>
            <a:pPr marL="230188" indent="-230188" defTabSz="609630">
              <a:lnSpc>
                <a:spcPts val="3000"/>
              </a:lnSpc>
              <a:spcBef>
                <a:spcPts val="1800"/>
              </a:spcBef>
            </a:pPr>
            <a:r>
              <a:rPr lang="en-US" sz="3000" dirty="0">
                <a:solidFill>
                  <a:srgbClr val="000000"/>
                </a:solidFill>
                <a:latin typeface="Gill Sans MT" panose="020B0502020104020203" pitchFamily="34" charset="0"/>
              </a:rPr>
              <a:t>“On almost every level of society, we are witnessing a profoundly radical paradigm shift—a wholesale overhaul in the way people think about truth itself.”</a:t>
            </a:r>
          </a:p>
          <a:p>
            <a:pPr marL="230188" indent="-230188" defTabSz="609630">
              <a:lnSpc>
                <a:spcPts val="3000"/>
              </a:lnSpc>
              <a:spcBef>
                <a:spcPts val="1800"/>
              </a:spcBef>
            </a:pPr>
            <a:r>
              <a:rPr lang="en-US" sz="3000" dirty="0">
                <a:solidFill>
                  <a:srgbClr val="000000"/>
                </a:solidFill>
                <a:latin typeface="Gill Sans MT" panose="020B0502020104020203" pitchFamily="34" charset="0"/>
              </a:rPr>
              <a:t>“Even some Christians nowadays argue along these lines: ‘If truth is personal, it cannot be propositional.’”</a:t>
            </a:r>
          </a:p>
          <a:p>
            <a:pPr marL="230188" indent="-230188" defTabSz="609630">
              <a:lnSpc>
                <a:spcPts val="3000"/>
              </a:lnSpc>
              <a:spcBef>
                <a:spcPts val="1800"/>
              </a:spcBef>
            </a:pPr>
            <a:r>
              <a:rPr lang="en-US" sz="3000" dirty="0">
                <a:solidFill>
                  <a:srgbClr val="000000"/>
                </a:solidFill>
                <a:latin typeface="Gill Sans MT" panose="020B0502020104020203" pitchFamily="34" charset="0"/>
              </a:rPr>
              <a:t>“Everyone is entitled to his own truth.” (PM)</a:t>
            </a:r>
          </a:p>
          <a:p>
            <a:pPr marL="230188" indent="-230188" defTabSz="609630">
              <a:lnSpc>
                <a:spcPts val="3000"/>
              </a:lnSpc>
              <a:spcBef>
                <a:spcPts val="1800"/>
              </a:spcBef>
            </a:pPr>
            <a:r>
              <a:rPr lang="en-US" sz="3000" dirty="0">
                <a:solidFill>
                  <a:srgbClr val="000000"/>
                </a:solidFill>
                <a:latin typeface="Gill Sans MT" panose="020B0502020104020203" pitchFamily="34" charset="0"/>
              </a:rPr>
              <a:t>“Uncertainty is the new truth.” (PM)</a:t>
            </a:r>
          </a:p>
          <a:p>
            <a:pPr defTabSz="609630">
              <a:lnSpc>
                <a:spcPts val="3000"/>
              </a:lnSpc>
              <a:spcBef>
                <a:spcPts val="1800"/>
              </a:spcBef>
            </a:pPr>
            <a:endParaRPr lang="en-US" sz="3000" dirty="0">
              <a:solidFill>
                <a:srgbClr val="000000"/>
              </a:solidFill>
              <a:latin typeface="Gill Sans MT" panose="020B0502020104020203" pitchFamily="34" charset="0"/>
            </a:endParaRPr>
          </a:p>
        </p:txBody>
      </p:sp>
    </p:spTree>
    <p:extLst>
      <p:ext uri="{BB962C8B-B14F-4D97-AF65-F5344CB8AC3E}">
        <p14:creationId xmlns:p14="http://schemas.microsoft.com/office/powerpoint/2010/main" val="37402349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51E45-F2DF-6EC4-91BD-FF082AB85915}"/>
            </a:ext>
          </a:extLst>
        </p:cNvPr>
        <p:cNvGrpSpPr/>
        <p:nvPr/>
      </p:nvGrpSpPr>
      <p:grpSpPr>
        <a:xfrm>
          <a:off x="0" y="0"/>
          <a:ext cx="0" cy="0"/>
          <a:chOff x="0" y="0"/>
          <a:chExt cx="0" cy="0"/>
        </a:xfrm>
      </p:grpSpPr>
      <p:sp>
        <p:nvSpPr>
          <p:cNvPr id="8" name="TextBox 4">
            <a:extLst>
              <a:ext uri="{FF2B5EF4-FFF2-40B4-BE49-F238E27FC236}">
                <a16:creationId xmlns:a16="http://schemas.microsoft.com/office/drawing/2014/main" id="{6841E3FA-F4C9-E769-AB85-EE56536425BF}"/>
              </a:ext>
            </a:extLst>
          </p:cNvPr>
          <p:cNvSpPr txBox="1"/>
          <p:nvPr/>
        </p:nvSpPr>
        <p:spPr>
          <a:xfrm>
            <a:off x="1542789" y="917637"/>
            <a:ext cx="9106422" cy="512961"/>
          </a:xfrm>
          <a:prstGeom prst="rect">
            <a:avLst/>
          </a:prstGeom>
        </p:spPr>
        <p:txBody>
          <a:bodyPr wrap="square" lIns="0" tIns="0" rIns="0" bIns="0" rtlCol="0" anchor="t">
            <a:spAutoFit/>
          </a:bodyPr>
          <a:lstStyle/>
          <a:p>
            <a:pPr algn="ctr" defTabSz="609630">
              <a:lnSpc>
                <a:spcPts val="3970"/>
              </a:lnSpc>
            </a:pPr>
            <a:r>
              <a:rPr lang="en-US" sz="3600" b="1" spc="132" dirty="0">
                <a:solidFill>
                  <a:srgbClr val="2C7FC2"/>
                </a:solidFill>
                <a:latin typeface="Gill Sans MT" panose="020B0502020104020203" pitchFamily="34" charset="0"/>
              </a:rPr>
              <a:t>DAVID  WELLS</a:t>
            </a:r>
          </a:p>
        </p:txBody>
      </p:sp>
      <p:sp>
        <p:nvSpPr>
          <p:cNvPr id="9" name="TextBox 5">
            <a:extLst>
              <a:ext uri="{FF2B5EF4-FFF2-40B4-BE49-F238E27FC236}">
                <a16:creationId xmlns:a16="http://schemas.microsoft.com/office/drawing/2014/main" id="{E6EF2C38-2E62-042F-B68F-A93CA8234465}"/>
              </a:ext>
            </a:extLst>
          </p:cNvPr>
          <p:cNvSpPr txBox="1"/>
          <p:nvPr/>
        </p:nvSpPr>
        <p:spPr>
          <a:xfrm>
            <a:off x="897698" y="1730318"/>
            <a:ext cx="10396603" cy="4308872"/>
          </a:xfrm>
          <a:prstGeom prst="rect">
            <a:avLst/>
          </a:prstGeom>
        </p:spPr>
        <p:txBody>
          <a:bodyPr wrap="square" lIns="0" tIns="0" rIns="0" bIns="0" rtlCol="0" anchor="t">
            <a:spAutoFit/>
          </a:bodyPr>
          <a:lstStyle/>
          <a:p>
            <a:pPr marL="230188" indent="-230188" defTabSz="609630">
              <a:lnSpc>
                <a:spcPts val="3000"/>
              </a:lnSpc>
              <a:spcBef>
                <a:spcPts val="1800"/>
              </a:spcBef>
            </a:pPr>
            <a:r>
              <a:rPr lang="en-US" sz="3000" dirty="0">
                <a:solidFill>
                  <a:srgbClr val="000000"/>
                </a:solidFill>
                <a:latin typeface="Gill Sans MT" panose="020B0502020104020203" pitchFamily="34" charset="0"/>
              </a:rPr>
              <a:t>“The world of truths that philosophy used to explicate has collapsed… The only reason to do philosophy is as personal therapy; if it helps you to think in this sort of way, then you should do so.”</a:t>
            </a:r>
          </a:p>
          <a:p>
            <a:pPr marL="230188" indent="-230188" defTabSz="609630">
              <a:lnSpc>
                <a:spcPts val="3000"/>
              </a:lnSpc>
              <a:spcBef>
                <a:spcPts val="1800"/>
              </a:spcBef>
            </a:pPr>
            <a:r>
              <a:rPr lang="en-US" sz="3000" dirty="0">
                <a:solidFill>
                  <a:srgbClr val="000000"/>
                </a:solidFill>
                <a:latin typeface="Gill Sans MT" panose="020B0502020104020203" pitchFamily="34" charset="0"/>
              </a:rPr>
              <a:t>“To be ‘post-modern’ is often to be Eastern in one’s spirituality.” He refers to PM religions as “a resurgent paganism.”</a:t>
            </a:r>
          </a:p>
          <a:p>
            <a:pPr marL="230188" indent="-230188" defTabSz="609630">
              <a:lnSpc>
                <a:spcPts val="3000"/>
              </a:lnSpc>
              <a:spcBef>
                <a:spcPts val="1800"/>
              </a:spcBef>
            </a:pPr>
            <a:r>
              <a:rPr lang="en-US" sz="3000" dirty="0">
                <a:solidFill>
                  <a:srgbClr val="000000"/>
                </a:solidFill>
                <a:latin typeface="Gill Sans MT" panose="020B0502020104020203" pitchFamily="34" charset="0"/>
              </a:rPr>
              <a:t>“Many [</a:t>
            </a:r>
            <a:r>
              <a:rPr lang="en-US" sz="3000" dirty="0" err="1">
                <a:solidFill>
                  <a:srgbClr val="000000"/>
                </a:solidFill>
                <a:latin typeface="Gill Sans MT" panose="020B0502020104020203" pitchFamily="34" charset="0"/>
              </a:rPr>
              <a:t>postmoderns</a:t>
            </a:r>
            <a:r>
              <a:rPr lang="en-US" sz="3000" dirty="0">
                <a:solidFill>
                  <a:srgbClr val="000000"/>
                </a:solidFill>
                <a:latin typeface="Gill Sans MT" panose="020B0502020104020203" pitchFamily="34" charset="0"/>
              </a:rPr>
              <a:t>] are actually believers in the sacred, which they are pursuing in themselves. They are not seeking the God </a:t>
            </a:r>
            <a:r>
              <a:rPr lang="en-US" sz="3000" dirty="0" err="1">
                <a:solidFill>
                  <a:srgbClr val="000000"/>
                </a:solidFill>
                <a:latin typeface="Gill Sans MT" panose="020B0502020104020203" pitchFamily="34" charset="0"/>
              </a:rPr>
              <a:t>fo</a:t>
            </a:r>
            <a:r>
              <a:rPr lang="en-US" sz="3000" dirty="0">
                <a:solidFill>
                  <a:srgbClr val="000000"/>
                </a:solidFill>
                <a:latin typeface="Gill Sans MT" panose="020B0502020104020203" pitchFamily="34" charset="0"/>
              </a:rPr>
              <a:t> the Christian religion, who is transcendent…. Rather, it is the god within, the god who is found within the self.”</a:t>
            </a:r>
          </a:p>
        </p:txBody>
      </p:sp>
    </p:spTree>
    <p:extLst>
      <p:ext uri="{BB962C8B-B14F-4D97-AF65-F5344CB8AC3E}">
        <p14:creationId xmlns:p14="http://schemas.microsoft.com/office/powerpoint/2010/main" val="266751756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ED4C2-71AE-44F1-0114-33FA5C1882D4}"/>
            </a:ext>
          </a:extLst>
        </p:cNvPr>
        <p:cNvGrpSpPr/>
        <p:nvPr/>
      </p:nvGrpSpPr>
      <p:grpSpPr>
        <a:xfrm>
          <a:off x="0" y="0"/>
          <a:ext cx="0" cy="0"/>
          <a:chOff x="0" y="0"/>
          <a:chExt cx="0" cy="0"/>
        </a:xfrm>
      </p:grpSpPr>
      <p:sp>
        <p:nvSpPr>
          <p:cNvPr id="8" name="TextBox 4">
            <a:extLst>
              <a:ext uri="{FF2B5EF4-FFF2-40B4-BE49-F238E27FC236}">
                <a16:creationId xmlns:a16="http://schemas.microsoft.com/office/drawing/2014/main" id="{461D556F-6334-8F41-FE64-584E266666B6}"/>
              </a:ext>
            </a:extLst>
          </p:cNvPr>
          <p:cNvSpPr txBox="1"/>
          <p:nvPr/>
        </p:nvSpPr>
        <p:spPr>
          <a:xfrm>
            <a:off x="1542789" y="917637"/>
            <a:ext cx="9106422" cy="512961"/>
          </a:xfrm>
          <a:prstGeom prst="rect">
            <a:avLst/>
          </a:prstGeom>
        </p:spPr>
        <p:txBody>
          <a:bodyPr wrap="square" lIns="0" tIns="0" rIns="0" bIns="0" rtlCol="0" anchor="t">
            <a:spAutoFit/>
          </a:bodyPr>
          <a:lstStyle/>
          <a:p>
            <a:pPr algn="ctr" defTabSz="609630">
              <a:lnSpc>
                <a:spcPts val="3970"/>
              </a:lnSpc>
            </a:pPr>
            <a:r>
              <a:rPr lang="en-US" sz="3600" b="1" spc="132" dirty="0">
                <a:solidFill>
                  <a:srgbClr val="2C7FC2"/>
                </a:solidFill>
                <a:latin typeface="Gill Sans MT" panose="020B0502020104020203" pitchFamily="34" charset="0"/>
              </a:rPr>
              <a:t>CARL  TRUEMAN</a:t>
            </a:r>
          </a:p>
        </p:txBody>
      </p:sp>
      <p:sp>
        <p:nvSpPr>
          <p:cNvPr id="9" name="TextBox 5">
            <a:extLst>
              <a:ext uri="{FF2B5EF4-FFF2-40B4-BE49-F238E27FC236}">
                <a16:creationId xmlns:a16="http://schemas.microsoft.com/office/drawing/2014/main" id="{67863C66-FD62-ECF7-A444-B46E3871BC0E}"/>
              </a:ext>
            </a:extLst>
          </p:cNvPr>
          <p:cNvSpPr txBox="1"/>
          <p:nvPr/>
        </p:nvSpPr>
        <p:spPr>
          <a:xfrm>
            <a:off x="897698" y="1730318"/>
            <a:ext cx="10396603" cy="4462760"/>
          </a:xfrm>
          <a:prstGeom prst="rect">
            <a:avLst/>
          </a:prstGeom>
        </p:spPr>
        <p:txBody>
          <a:bodyPr wrap="square" lIns="0" tIns="0" rIns="0" bIns="0" rtlCol="0" anchor="t">
            <a:spAutoFit/>
          </a:bodyPr>
          <a:lstStyle/>
          <a:p>
            <a:pPr marL="230188" indent="-230188" defTabSz="609630">
              <a:lnSpc>
                <a:spcPts val="3000"/>
              </a:lnSpc>
              <a:spcBef>
                <a:spcPts val="1800"/>
              </a:spcBef>
            </a:pPr>
            <a:r>
              <a:rPr lang="en-US" sz="3000" spc="-50" dirty="0">
                <a:solidFill>
                  <a:srgbClr val="000000"/>
                </a:solidFill>
                <a:latin typeface="Gill Sans MT" panose="020B0502020104020203" pitchFamily="34" charset="0"/>
              </a:rPr>
              <a:t>“[I]n the work of the New Left one finds philosophical justification for what are now intuitive commonplaces of our culture: to be free is to be sexually liberated; to be happy is to be affirmed in that liberation.”</a:t>
            </a:r>
          </a:p>
          <a:p>
            <a:pPr marL="230188" indent="-230188" defTabSz="609630">
              <a:lnSpc>
                <a:spcPts val="3000"/>
              </a:lnSpc>
              <a:spcBef>
                <a:spcPts val="1800"/>
              </a:spcBef>
            </a:pPr>
            <a:r>
              <a:rPr lang="en-US" sz="3000" spc="-50" dirty="0">
                <a:solidFill>
                  <a:srgbClr val="000000"/>
                </a:solidFill>
                <a:latin typeface="Gill Sans MT" panose="020B0502020104020203" pitchFamily="34" charset="0"/>
              </a:rPr>
              <a:t>“While earlier generations might have seen damage to body or property as the most serious categories of crime, a highly psychologized era will accord increasing importance to words as means of oppression. And this represents a serious challenge to one of the foundations of liberal democracy: freedom of speech. Once harm and oppression are regarded as being primarily psychological categories, freedom of speech then becomes part of the problem, not the solution, because words become potential weapons.”</a:t>
            </a:r>
          </a:p>
        </p:txBody>
      </p:sp>
    </p:spTree>
    <p:extLst>
      <p:ext uri="{BB962C8B-B14F-4D97-AF65-F5344CB8AC3E}">
        <p14:creationId xmlns:p14="http://schemas.microsoft.com/office/powerpoint/2010/main" val="70155695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05A31-CE64-9C71-3DDA-AF115E61EBA2}"/>
            </a:ext>
          </a:extLst>
        </p:cNvPr>
        <p:cNvGrpSpPr/>
        <p:nvPr/>
      </p:nvGrpSpPr>
      <p:grpSpPr>
        <a:xfrm>
          <a:off x="0" y="0"/>
          <a:ext cx="0" cy="0"/>
          <a:chOff x="0" y="0"/>
          <a:chExt cx="0" cy="0"/>
        </a:xfrm>
      </p:grpSpPr>
      <p:grpSp>
        <p:nvGrpSpPr>
          <p:cNvPr id="4" name="Group 2">
            <a:extLst>
              <a:ext uri="{FF2B5EF4-FFF2-40B4-BE49-F238E27FC236}">
                <a16:creationId xmlns:a16="http://schemas.microsoft.com/office/drawing/2014/main" id="{C8497513-38C8-4F1F-626A-F780EEA0DD58}"/>
              </a:ext>
            </a:extLst>
          </p:cNvPr>
          <p:cNvGrpSpPr/>
          <p:nvPr/>
        </p:nvGrpSpPr>
        <p:grpSpPr>
          <a:xfrm>
            <a:off x="-1" y="4802820"/>
            <a:ext cx="12192000" cy="2123983"/>
            <a:chOff x="0" y="1139133"/>
            <a:chExt cx="17750118" cy="2483259"/>
          </a:xfrm>
        </p:grpSpPr>
        <p:pic>
          <p:nvPicPr>
            <p:cNvPr id="5" name="Picture 3">
              <a:extLst>
                <a:ext uri="{FF2B5EF4-FFF2-40B4-BE49-F238E27FC236}">
                  <a16:creationId xmlns:a16="http://schemas.microsoft.com/office/drawing/2014/main" id="{8E4DFB70-F8C5-43CF-C878-F701D98B2336}"/>
                </a:ext>
              </a:extLst>
            </p:cNvPr>
            <p:cNvPicPr>
              <a:picLocks noChangeAspect="1"/>
            </p:cNvPicPr>
            <p:nvPr/>
          </p:nvPicPr>
          <p:blipFill>
            <a:blip r:embed="rId2">
              <a:extLst>
                <a:ext uri="{28A0092B-C50C-407E-A947-70E740481C1C}">
                  <a14:useLocalDpi xmlns:a14="http://schemas.microsoft.com/office/drawing/2010/main" val="0"/>
                </a:ext>
              </a:extLst>
            </a:blip>
            <a:srcRect t="18860" b="56157"/>
            <a:stretch/>
          </p:blipFill>
          <p:spPr>
            <a:xfrm>
              <a:off x="0" y="1139133"/>
              <a:ext cx="17750118" cy="2483259"/>
            </a:xfrm>
            <a:prstGeom prst="rect">
              <a:avLst/>
            </a:prstGeom>
          </p:spPr>
        </p:pic>
      </p:grpSp>
      <p:sp>
        <p:nvSpPr>
          <p:cNvPr id="2" name="Double-click to edit">
            <a:extLst>
              <a:ext uri="{FF2B5EF4-FFF2-40B4-BE49-F238E27FC236}">
                <a16:creationId xmlns:a16="http://schemas.microsoft.com/office/drawing/2014/main" id="{34EB37FB-130E-7611-5D38-C92A0DE1972A}"/>
              </a:ext>
            </a:extLst>
          </p:cNvPr>
          <p:cNvSpPr txBox="1">
            <a:spLocks/>
          </p:cNvSpPr>
          <p:nvPr/>
        </p:nvSpPr>
        <p:spPr>
          <a:xfrm>
            <a:off x="503067" y="2966775"/>
            <a:ext cx="11185863" cy="844551"/>
          </a:xfrm>
          <a:prstGeom prst="rect">
            <a:avLst/>
          </a:prstGeom>
          <a:effectLst>
            <a:outerShdw blurRad="50800" dist="38100" dir="5400000" algn="t"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390227">
              <a:lnSpc>
                <a:spcPts val="7000"/>
              </a:lnSpc>
              <a:defRPr sz="7600"/>
            </a:pPr>
            <a:r>
              <a:rPr lang="en-US" sz="8000" b="1" dirty="0"/>
              <a:t>300 Years of</a:t>
            </a:r>
            <a:br>
              <a:rPr lang="en-US" sz="8000" b="1" dirty="0"/>
            </a:br>
            <a:r>
              <a:rPr lang="en-US" sz="8000" b="1" dirty="0"/>
              <a:t>Western Thought</a:t>
            </a:r>
          </a:p>
        </p:txBody>
      </p:sp>
      <p:sp>
        <p:nvSpPr>
          <p:cNvPr id="3" name="Double-click to edit">
            <a:extLst>
              <a:ext uri="{FF2B5EF4-FFF2-40B4-BE49-F238E27FC236}">
                <a16:creationId xmlns:a16="http://schemas.microsoft.com/office/drawing/2014/main" id="{4CCD509F-A6B4-C692-584E-2D97912EFBAE}"/>
              </a:ext>
            </a:extLst>
          </p:cNvPr>
          <p:cNvSpPr txBox="1">
            <a:spLocks/>
          </p:cNvSpPr>
          <p:nvPr/>
        </p:nvSpPr>
        <p:spPr>
          <a:xfrm>
            <a:off x="-1" y="0"/>
            <a:ext cx="12192000" cy="1975282"/>
          </a:xfrm>
          <a:prstGeom prst="rect">
            <a:avLst/>
          </a:prstGeom>
          <a:solidFill>
            <a:srgbClr val="2480C3"/>
          </a:solidFill>
          <a:effectLst>
            <a:outerShdw blurRad="50800" dist="38100" dir="5400000" algn="t"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390227">
              <a:defRPr sz="7600"/>
            </a:pPr>
            <a:r>
              <a:rPr lang="en-US" sz="6000" b="1" dirty="0">
                <a:solidFill>
                  <a:schemeClr val="bg1"/>
                </a:solidFill>
              </a:rPr>
              <a:t>HOW  WE  GOT  HERE</a:t>
            </a:r>
          </a:p>
        </p:txBody>
      </p:sp>
    </p:spTree>
    <p:extLst>
      <p:ext uri="{BB962C8B-B14F-4D97-AF65-F5344CB8AC3E}">
        <p14:creationId xmlns:p14="http://schemas.microsoft.com/office/powerpoint/2010/main" val="232313798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2CA1DF2-7428-6C76-11CB-5118A86454A6}"/>
              </a:ext>
            </a:extLst>
          </p:cNvPr>
          <p:cNvGraphicFramePr>
            <a:graphicFrameLocks noGrp="1"/>
          </p:cNvGraphicFramePr>
          <p:nvPr>
            <p:extLst>
              <p:ext uri="{D42A27DB-BD31-4B8C-83A1-F6EECF244321}">
                <p14:modId xmlns:p14="http://schemas.microsoft.com/office/powerpoint/2010/main" val="2790761476"/>
              </p:ext>
            </p:extLst>
          </p:nvPr>
        </p:nvGraphicFramePr>
        <p:xfrm>
          <a:off x="603683" y="2597960"/>
          <a:ext cx="10984634" cy="3674781"/>
        </p:xfrm>
        <a:graphic>
          <a:graphicData uri="http://schemas.openxmlformats.org/drawingml/2006/table">
            <a:tbl>
              <a:tblPr firstRow="1" bandRow="1">
                <a:tableStyleId>{8A107856-5554-42FB-B03E-39F5DBC370BA}</a:tableStyleId>
              </a:tblPr>
              <a:tblGrid>
                <a:gridCol w="2414725">
                  <a:extLst>
                    <a:ext uri="{9D8B030D-6E8A-4147-A177-3AD203B41FA5}">
                      <a16:colId xmlns:a16="http://schemas.microsoft.com/office/drawing/2014/main" val="72058719"/>
                    </a:ext>
                  </a:extLst>
                </a:gridCol>
                <a:gridCol w="1997475">
                  <a:extLst>
                    <a:ext uri="{9D8B030D-6E8A-4147-A177-3AD203B41FA5}">
                      <a16:colId xmlns:a16="http://schemas.microsoft.com/office/drawing/2014/main" val="1756429925"/>
                    </a:ext>
                  </a:extLst>
                </a:gridCol>
                <a:gridCol w="1606859">
                  <a:extLst>
                    <a:ext uri="{9D8B030D-6E8A-4147-A177-3AD203B41FA5}">
                      <a16:colId xmlns:a16="http://schemas.microsoft.com/office/drawing/2014/main" val="1891316695"/>
                    </a:ext>
                  </a:extLst>
                </a:gridCol>
                <a:gridCol w="1997475">
                  <a:extLst>
                    <a:ext uri="{9D8B030D-6E8A-4147-A177-3AD203B41FA5}">
                      <a16:colId xmlns:a16="http://schemas.microsoft.com/office/drawing/2014/main" val="912011244"/>
                    </a:ext>
                  </a:extLst>
                </a:gridCol>
                <a:gridCol w="1340529">
                  <a:extLst>
                    <a:ext uri="{9D8B030D-6E8A-4147-A177-3AD203B41FA5}">
                      <a16:colId xmlns:a16="http://schemas.microsoft.com/office/drawing/2014/main" val="1833792903"/>
                    </a:ext>
                  </a:extLst>
                </a:gridCol>
                <a:gridCol w="1627571">
                  <a:extLst>
                    <a:ext uri="{9D8B030D-6E8A-4147-A177-3AD203B41FA5}">
                      <a16:colId xmlns:a16="http://schemas.microsoft.com/office/drawing/2014/main" val="713881476"/>
                    </a:ext>
                  </a:extLst>
                </a:gridCol>
              </a:tblGrid>
              <a:tr h="1224927">
                <a:tc>
                  <a:txBody>
                    <a:bodyPr/>
                    <a:lstStyle/>
                    <a:p>
                      <a:pPr algn="ctr"/>
                      <a:r>
                        <a:rPr lang="en-US" b="1" dirty="0"/>
                        <a:t>THEISM</a:t>
                      </a:r>
                    </a:p>
                  </a:txBody>
                  <a:tcPr anchor="ctr">
                    <a:solidFill>
                      <a:schemeClr val="accent2">
                        <a:lumMod val="60000"/>
                        <a:lumOff val="40000"/>
                      </a:schemeClr>
                    </a:solidFill>
                  </a:tcPr>
                </a:tc>
                <a:tc>
                  <a:txBody>
                    <a:bodyPr/>
                    <a:lstStyle/>
                    <a:p>
                      <a:pPr algn="ctr"/>
                      <a:endParaRPr lang="en-US" b="1" dirty="0"/>
                    </a:p>
                  </a:txBody>
                  <a:tcPr anchor="ctr">
                    <a:solidFill>
                      <a:schemeClr val="accent2">
                        <a:lumMod val="60000"/>
                        <a:lumOff val="40000"/>
                      </a:schemeClr>
                    </a:solidFill>
                  </a:tcPr>
                </a:tc>
                <a:tc>
                  <a:txBody>
                    <a:bodyPr/>
                    <a:lstStyle/>
                    <a:p>
                      <a:pPr algn="ctr"/>
                      <a:endParaRPr lang="en-US" b="1" dirty="0"/>
                    </a:p>
                  </a:txBody>
                  <a:tcPr anchor="ctr">
                    <a:solidFill>
                      <a:schemeClr val="accent2">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b="1" dirty="0"/>
                    </a:p>
                  </a:txBody>
                  <a:tcPr anchor="ctr">
                    <a:solidFill>
                      <a:schemeClr val="accent2">
                        <a:lumMod val="60000"/>
                        <a:lumOff val="40000"/>
                      </a:schemeClr>
                    </a:solidFill>
                  </a:tcPr>
                </a:tc>
                <a:tc>
                  <a:txBody>
                    <a:bodyPr/>
                    <a:lstStyle/>
                    <a:p>
                      <a:pPr algn="ctr"/>
                      <a:endParaRPr lang="en-US" b="1" dirty="0"/>
                    </a:p>
                  </a:txBody>
                  <a:tcPr anchor="ctr">
                    <a:solidFill>
                      <a:schemeClr val="accent2">
                        <a:lumMod val="60000"/>
                        <a:lumOff val="40000"/>
                      </a:schemeClr>
                    </a:solidFill>
                  </a:tcPr>
                </a:tc>
                <a:tc>
                  <a:txBody>
                    <a:bodyPr/>
                    <a:lstStyle/>
                    <a:p>
                      <a:pPr algn="ctr"/>
                      <a:endParaRPr lang="en-US" b="1" dirty="0"/>
                    </a:p>
                  </a:txBody>
                  <a:tcPr anchor="ctr">
                    <a:solidFill>
                      <a:schemeClr val="accent2">
                        <a:lumMod val="60000"/>
                        <a:lumOff val="40000"/>
                      </a:schemeClr>
                    </a:solidFill>
                  </a:tcPr>
                </a:tc>
                <a:extLst>
                  <a:ext uri="{0D108BD9-81ED-4DB2-BD59-A6C34878D82A}">
                    <a16:rowId xmlns:a16="http://schemas.microsoft.com/office/drawing/2014/main" val="1093644185"/>
                  </a:ext>
                </a:extLst>
              </a:tr>
              <a:tr h="1224927">
                <a:tc>
                  <a:txBody>
                    <a:bodyPr/>
                    <a:lstStyle/>
                    <a:p>
                      <a:pPr algn="ctr"/>
                      <a:r>
                        <a:rPr lang="en-US" b="1" dirty="0"/>
                        <a:t>MODERNISM</a:t>
                      </a:r>
                    </a:p>
                  </a:txBody>
                  <a:tcPr anchor="ctr">
                    <a:solidFill>
                      <a:schemeClr val="accent2">
                        <a:lumMod val="40000"/>
                        <a:lumOff val="60000"/>
                      </a:schemeClr>
                    </a:solidFill>
                  </a:tcPr>
                </a:tc>
                <a:tc>
                  <a:txBody>
                    <a:bodyPr/>
                    <a:lstStyle/>
                    <a:p>
                      <a:pPr algn="ctr"/>
                      <a:endParaRPr lang="en-US" b="1" dirty="0"/>
                    </a:p>
                  </a:txBody>
                  <a:tcPr anchor="ctr">
                    <a:solidFill>
                      <a:schemeClr val="accent2">
                        <a:lumMod val="40000"/>
                        <a:lumOff val="60000"/>
                      </a:schemeClr>
                    </a:solidFill>
                  </a:tcPr>
                </a:tc>
                <a:tc>
                  <a:txBody>
                    <a:bodyPr/>
                    <a:lstStyle/>
                    <a:p>
                      <a:pPr algn="ctr"/>
                      <a:endParaRPr lang="en-US" b="1" dirty="0"/>
                    </a:p>
                  </a:txBody>
                  <a:tcPr anchor="ctr">
                    <a:solidFill>
                      <a:schemeClr val="accent2">
                        <a:lumMod val="40000"/>
                        <a:lumOff val="60000"/>
                      </a:schemeClr>
                    </a:solidFill>
                  </a:tcPr>
                </a:tc>
                <a:tc>
                  <a:txBody>
                    <a:bodyPr/>
                    <a:lstStyle/>
                    <a:p>
                      <a:pPr algn="ctr"/>
                      <a:endParaRPr lang="en-US" b="1" dirty="0"/>
                    </a:p>
                  </a:txBody>
                  <a:tcPr anchor="ctr">
                    <a:solidFill>
                      <a:schemeClr val="accent2">
                        <a:lumMod val="40000"/>
                        <a:lumOff val="60000"/>
                      </a:schemeClr>
                    </a:solidFill>
                  </a:tcPr>
                </a:tc>
                <a:tc>
                  <a:txBody>
                    <a:bodyPr/>
                    <a:lstStyle/>
                    <a:p>
                      <a:pPr algn="ctr"/>
                      <a:endParaRPr lang="en-US" b="1" dirty="0"/>
                    </a:p>
                  </a:txBody>
                  <a:tcPr anchor="ctr">
                    <a:solidFill>
                      <a:schemeClr val="accent2">
                        <a:lumMod val="40000"/>
                        <a:lumOff val="60000"/>
                      </a:schemeClr>
                    </a:solidFill>
                  </a:tcPr>
                </a:tc>
                <a:tc>
                  <a:txBody>
                    <a:bodyPr/>
                    <a:lstStyle/>
                    <a:p>
                      <a:pPr algn="ctr"/>
                      <a:endParaRPr lang="en-US" b="1" dirty="0"/>
                    </a:p>
                  </a:txBody>
                  <a:tcPr anchor="ctr">
                    <a:solidFill>
                      <a:schemeClr val="accent2">
                        <a:lumMod val="40000"/>
                        <a:lumOff val="60000"/>
                      </a:schemeClr>
                    </a:solidFill>
                  </a:tcPr>
                </a:tc>
                <a:extLst>
                  <a:ext uri="{0D108BD9-81ED-4DB2-BD59-A6C34878D82A}">
                    <a16:rowId xmlns:a16="http://schemas.microsoft.com/office/drawing/2014/main" val="243712572"/>
                  </a:ext>
                </a:extLst>
              </a:tr>
              <a:tr h="1224927">
                <a:tc>
                  <a:txBody>
                    <a:bodyPr/>
                    <a:lstStyle/>
                    <a:p>
                      <a:pPr algn="ctr"/>
                      <a:r>
                        <a:rPr lang="en-US" b="1" dirty="0"/>
                        <a:t>POSTMODERNISM</a:t>
                      </a:r>
                    </a:p>
                  </a:txBody>
                  <a:tcPr anchor="ctr"/>
                </a:tc>
                <a:tc>
                  <a:txBody>
                    <a:bodyPr/>
                    <a:lstStyle/>
                    <a:p>
                      <a:pPr algn="ctr"/>
                      <a:endParaRPr lang="en-US" b="1" dirty="0"/>
                    </a:p>
                  </a:txBody>
                  <a:tcPr anchor="ctr"/>
                </a:tc>
                <a:tc>
                  <a:txBody>
                    <a:bodyPr/>
                    <a:lstStyle/>
                    <a:p>
                      <a:pPr algn="ctr"/>
                      <a:endParaRPr lang="en-US" b="1" dirty="0"/>
                    </a:p>
                  </a:txBody>
                  <a:tcPr anchor="ctr"/>
                </a:tc>
                <a:tc>
                  <a:txBody>
                    <a:bodyPr/>
                    <a:lstStyle/>
                    <a:p>
                      <a:pPr algn="ctr"/>
                      <a:endParaRPr lang="en-US" b="1" dirty="0"/>
                    </a:p>
                  </a:txBody>
                  <a:tcPr anchor="ctr"/>
                </a:tc>
                <a:tc>
                  <a:txBody>
                    <a:bodyPr/>
                    <a:lstStyle/>
                    <a:p>
                      <a:pPr algn="ctr"/>
                      <a:endParaRPr lang="en-US" b="1" dirty="0"/>
                    </a:p>
                  </a:txBody>
                  <a:tcPr anchor="ctr"/>
                </a:tc>
                <a:tc>
                  <a:txBody>
                    <a:bodyPr/>
                    <a:lstStyle/>
                    <a:p>
                      <a:pPr algn="ctr"/>
                      <a:endParaRPr lang="en-US" b="1" dirty="0"/>
                    </a:p>
                  </a:txBody>
                  <a:tcPr anchor="ctr"/>
                </a:tc>
                <a:extLst>
                  <a:ext uri="{0D108BD9-81ED-4DB2-BD59-A6C34878D82A}">
                    <a16:rowId xmlns:a16="http://schemas.microsoft.com/office/drawing/2014/main" val="1525465860"/>
                  </a:ext>
                </a:extLst>
              </a:tr>
            </a:tbl>
          </a:graphicData>
        </a:graphic>
      </p:graphicFrame>
      <p:sp>
        <p:nvSpPr>
          <p:cNvPr id="3" name="Double-click to edit">
            <a:extLst>
              <a:ext uri="{FF2B5EF4-FFF2-40B4-BE49-F238E27FC236}">
                <a16:creationId xmlns:a16="http://schemas.microsoft.com/office/drawing/2014/main" id="{3DC493EA-1BA2-2B6E-7976-02E660B01512}"/>
              </a:ext>
            </a:extLst>
          </p:cNvPr>
          <p:cNvSpPr txBox="1">
            <a:spLocks/>
          </p:cNvSpPr>
          <p:nvPr/>
        </p:nvSpPr>
        <p:spPr>
          <a:xfrm>
            <a:off x="506027" y="1096175"/>
            <a:ext cx="11274641" cy="844551"/>
          </a:xfrm>
          <a:prstGeom prst="rect">
            <a:avLst/>
          </a:prstGeom>
          <a:solidFill>
            <a:srgbClr val="4A4A4A"/>
          </a:solidFill>
          <a:effectLst>
            <a:outerShdw blurRad="50800" dist="38100" dir="5400000" algn="t"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390227">
              <a:lnSpc>
                <a:spcPts val="7000"/>
              </a:lnSpc>
              <a:defRPr sz="7600"/>
            </a:pPr>
            <a:r>
              <a:rPr lang="en-US" sz="5400" b="1" dirty="0">
                <a:solidFill>
                  <a:schemeClr val="bg1"/>
                </a:solidFill>
              </a:rPr>
              <a:t>300 Years of Western Thought</a:t>
            </a:r>
          </a:p>
        </p:txBody>
      </p:sp>
    </p:spTree>
    <p:extLst>
      <p:ext uri="{BB962C8B-B14F-4D97-AF65-F5344CB8AC3E}">
        <p14:creationId xmlns:p14="http://schemas.microsoft.com/office/powerpoint/2010/main" val="284489036"/>
      </p:ext>
    </p:extLst>
  </p:cSld>
  <p:clrMapOvr>
    <a:masterClrMapping/>
  </p:clrMapOvr>
  <mc:AlternateContent xmlns:mc="http://schemas.openxmlformats.org/markup-compatibility/2006" xmlns:p14="http://schemas.microsoft.com/office/powerpoint/2010/main">
    <mc:Choice Requires="p14">
      <p:transition spd="slow" p14:dur="2000">
        <p14:reveal thruBlk="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CCFBE-FE6B-7C6C-04B5-BF9F01D206FD}"/>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C674EF1-35CB-D746-6109-07C315A82E3F}"/>
              </a:ext>
            </a:extLst>
          </p:cNvPr>
          <p:cNvGraphicFramePr>
            <a:graphicFrameLocks noGrp="1"/>
          </p:cNvGraphicFramePr>
          <p:nvPr>
            <p:extLst>
              <p:ext uri="{D42A27DB-BD31-4B8C-83A1-F6EECF244321}">
                <p14:modId xmlns:p14="http://schemas.microsoft.com/office/powerpoint/2010/main" val="3858255772"/>
              </p:ext>
            </p:extLst>
          </p:nvPr>
        </p:nvGraphicFramePr>
        <p:xfrm>
          <a:off x="603683" y="2597960"/>
          <a:ext cx="10984634" cy="3674781"/>
        </p:xfrm>
        <a:graphic>
          <a:graphicData uri="http://schemas.openxmlformats.org/drawingml/2006/table">
            <a:tbl>
              <a:tblPr firstRow="1" bandRow="1">
                <a:tableStyleId>{8A107856-5554-42FB-B03E-39F5DBC370BA}</a:tableStyleId>
              </a:tblPr>
              <a:tblGrid>
                <a:gridCol w="2414725">
                  <a:extLst>
                    <a:ext uri="{9D8B030D-6E8A-4147-A177-3AD203B41FA5}">
                      <a16:colId xmlns:a16="http://schemas.microsoft.com/office/drawing/2014/main" val="72058719"/>
                    </a:ext>
                  </a:extLst>
                </a:gridCol>
                <a:gridCol w="1997475">
                  <a:extLst>
                    <a:ext uri="{9D8B030D-6E8A-4147-A177-3AD203B41FA5}">
                      <a16:colId xmlns:a16="http://schemas.microsoft.com/office/drawing/2014/main" val="1756429925"/>
                    </a:ext>
                  </a:extLst>
                </a:gridCol>
                <a:gridCol w="1606859">
                  <a:extLst>
                    <a:ext uri="{9D8B030D-6E8A-4147-A177-3AD203B41FA5}">
                      <a16:colId xmlns:a16="http://schemas.microsoft.com/office/drawing/2014/main" val="1891316695"/>
                    </a:ext>
                  </a:extLst>
                </a:gridCol>
                <a:gridCol w="1997475">
                  <a:extLst>
                    <a:ext uri="{9D8B030D-6E8A-4147-A177-3AD203B41FA5}">
                      <a16:colId xmlns:a16="http://schemas.microsoft.com/office/drawing/2014/main" val="912011244"/>
                    </a:ext>
                  </a:extLst>
                </a:gridCol>
                <a:gridCol w="1340529">
                  <a:extLst>
                    <a:ext uri="{9D8B030D-6E8A-4147-A177-3AD203B41FA5}">
                      <a16:colId xmlns:a16="http://schemas.microsoft.com/office/drawing/2014/main" val="1833792903"/>
                    </a:ext>
                  </a:extLst>
                </a:gridCol>
                <a:gridCol w="1627571">
                  <a:extLst>
                    <a:ext uri="{9D8B030D-6E8A-4147-A177-3AD203B41FA5}">
                      <a16:colId xmlns:a16="http://schemas.microsoft.com/office/drawing/2014/main" val="713881476"/>
                    </a:ext>
                  </a:extLst>
                </a:gridCol>
              </a:tblGrid>
              <a:tr h="1224927">
                <a:tc>
                  <a:txBody>
                    <a:bodyPr/>
                    <a:lstStyle/>
                    <a:p>
                      <a:pPr algn="ctr"/>
                      <a:r>
                        <a:rPr lang="en-US" b="1" dirty="0"/>
                        <a:t>THEISM</a:t>
                      </a:r>
                    </a:p>
                  </a:txBody>
                  <a:tcPr anchor="ctr">
                    <a:solidFill>
                      <a:schemeClr val="accent2">
                        <a:lumMod val="60000"/>
                        <a:lumOff val="40000"/>
                      </a:schemeClr>
                    </a:solidFill>
                  </a:tcPr>
                </a:tc>
                <a:tc>
                  <a:txBody>
                    <a:bodyPr/>
                    <a:lstStyle/>
                    <a:p>
                      <a:pPr algn="ctr"/>
                      <a:r>
                        <a:rPr lang="en-US" b="1" dirty="0"/>
                        <a:t>Truth is revealed.</a:t>
                      </a:r>
                    </a:p>
                  </a:txBody>
                  <a:tcPr anchor="ctr">
                    <a:solidFill>
                      <a:schemeClr val="accent2">
                        <a:lumMod val="60000"/>
                        <a:lumOff val="40000"/>
                      </a:schemeClr>
                    </a:solidFill>
                  </a:tcPr>
                </a:tc>
                <a:tc>
                  <a:txBody>
                    <a:bodyPr/>
                    <a:lstStyle/>
                    <a:p>
                      <a:pPr algn="ctr"/>
                      <a:endParaRPr lang="en-US" b="1" dirty="0"/>
                    </a:p>
                  </a:txBody>
                  <a:tcPr anchor="ctr">
                    <a:solidFill>
                      <a:schemeClr val="accent2">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b="1" dirty="0"/>
                    </a:p>
                  </a:txBody>
                  <a:tcPr anchor="ctr">
                    <a:solidFill>
                      <a:schemeClr val="accent2">
                        <a:lumMod val="60000"/>
                        <a:lumOff val="40000"/>
                      </a:schemeClr>
                    </a:solidFill>
                  </a:tcPr>
                </a:tc>
                <a:tc>
                  <a:txBody>
                    <a:bodyPr/>
                    <a:lstStyle/>
                    <a:p>
                      <a:pPr algn="ctr"/>
                      <a:endParaRPr lang="en-US" b="1" dirty="0"/>
                    </a:p>
                  </a:txBody>
                  <a:tcPr anchor="ctr">
                    <a:solidFill>
                      <a:schemeClr val="accent2">
                        <a:lumMod val="60000"/>
                        <a:lumOff val="40000"/>
                      </a:schemeClr>
                    </a:solidFill>
                  </a:tcPr>
                </a:tc>
                <a:tc>
                  <a:txBody>
                    <a:bodyPr/>
                    <a:lstStyle/>
                    <a:p>
                      <a:pPr algn="ctr"/>
                      <a:endParaRPr lang="en-US" b="1" dirty="0"/>
                    </a:p>
                  </a:txBody>
                  <a:tcPr anchor="ctr">
                    <a:solidFill>
                      <a:schemeClr val="accent2">
                        <a:lumMod val="60000"/>
                        <a:lumOff val="40000"/>
                      </a:schemeClr>
                    </a:solidFill>
                  </a:tcPr>
                </a:tc>
                <a:extLst>
                  <a:ext uri="{0D108BD9-81ED-4DB2-BD59-A6C34878D82A}">
                    <a16:rowId xmlns:a16="http://schemas.microsoft.com/office/drawing/2014/main" val="1093644185"/>
                  </a:ext>
                </a:extLst>
              </a:tr>
              <a:tr h="1224927">
                <a:tc>
                  <a:txBody>
                    <a:bodyPr/>
                    <a:lstStyle/>
                    <a:p>
                      <a:pPr algn="ctr"/>
                      <a:r>
                        <a:rPr lang="en-US" b="1" dirty="0"/>
                        <a:t>MODERNISM</a:t>
                      </a:r>
                    </a:p>
                  </a:txBody>
                  <a:tcPr anchor="ctr">
                    <a:solidFill>
                      <a:schemeClr val="accent2">
                        <a:lumMod val="40000"/>
                        <a:lumOff val="60000"/>
                      </a:schemeClr>
                    </a:solidFill>
                  </a:tcPr>
                </a:tc>
                <a:tc>
                  <a:txBody>
                    <a:bodyPr/>
                    <a:lstStyle/>
                    <a:p>
                      <a:pPr algn="ctr"/>
                      <a:r>
                        <a:rPr lang="en-US" b="1" dirty="0"/>
                        <a:t>Truth is discovered.</a:t>
                      </a:r>
                    </a:p>
                  </a:txBody>
                  <a:tcPr anchor="ctr">
                    <a:solidFill>
                      <a:schemeClr val="accent2">
                        <a:lumMod val="40000"/>
                        <a:lumOff val="60000"/>
                      </a:schemeClr>
                    </a:solidFill>
                  </a:tcPr>
                </a:tc>
                <a:tc>
                  <a:txBody>
                    <a:bodyPr/>
                    <a:lstStyle/>
                    <a:p>
                      <a:pPr algn="ctr"/>
                      <a:endParaRPr lang="en-US" b="1" dirty="0"/>
                    </a:p>
                  </a:txBody>
                  <a:tcPr anchor="ctr">
                    <a:solidFill>
                      <a:schemeClr val="accent2">
                        <a:lumMod val="40000"/>
                        <a:lumOff val="60000"/>
                      </a:schemeClr>
                    </a:solidFill>
                  </a:tcPr>
                </a:tc>
                <a:tc>
                  <a:txBody>
                    <a:bodyPr/>
                    <a:lstStyle/>
                    <a:p>
                      <a:pPr algn="ctr"/>
                      <a:endParaRPr lang="en-US" b="1" dirty="0"/>
                    </a:p>
                  </a:txBody>
                  <a:tcPr anchor="ctr">
                    <a:solidFill>
                      <a:schemeClr val="accent2">
                        <a:lumMod val="40000"/>
                        <a:lumOff val="60000"/>
                      </a:schemeClr>
                    </a:solidFill>
                  </a:tcPr>
                </a:tc>
                <a:tc>
                  <a:txBody>
                    <a:bodyPr/>
                    <a:lstStyle/>
                    <a:p>
                      <a:pPr algn="ctr"/>
                      <a:endParaRPr lang="en-US" b="1" dirty="0"/>
                    </a:p>
                  </a:txBody>
                  <a:tcPr anchor="ctr">
                    <a:solidFill>
                      <a:schemeClr val="accent2">
                        <a:lumMod val="40000"/>
                        <a:lumOff val="60000"/>
                      </a:schemeClr>
                    </a:solidFill>
                  </a:tcPr>
                </a:tc>
                <a:tc>
                  <a:txBody>
                    <a:bodyPr/>
                    <a:lstStyle/>
                    <a:p>
                      <a:pPr algn="ctr"/>
                      <a:endParaRPr lang="en-US" b="1" dirty="0"/>
                    </a:p>
                  </a:txBody>
                  <a:tcPr anchor="ctr">
                    <a:solidFill>
                      <a:schemeClr val="accent2">
                        <a:lumMod val="40000"/>
                        <a:lumOff val="60000"/>
                      </a:schemeClr>
                    </a:solidFill>
                  </a:tcPr>
                </a:tc>
                <a:extLst>
                  <a:ext uri="{0D108BD9-81ED-4DB2-BD59-A6C34878D82A}">
                    <a16:rowId xmlns:a16="http://schemas.microsoft.com/office/drawing/2014/main" val="243712572"/>
                  </a:ext>
                </a:extLst>
              </a:tr>
              <a:tr h="1224927">
                <a:tc>
                  <a:txBody>
                    <a:bodyPr/>
                    <a:lstStyle/>
                    <a:p>
                      <a:pPr algn="ctr"/>
                      <a:r>
                        <a:rPr lang="en-US" b="1" dirty="0"/>
                        <a:t>POSTMODERNISM</a:t>
                      </a:r>
                    </a:p>
                  </a:txBody>
                  <a:tcPr anchor="ctr"/>
                </a:tc>
                <a:tc>
                  <a:txBody>
                    <a:bodyPr/>
                    <a:lstStyle/>
                    <a:p>
                      <a:pPr algn="ctr"/>
                      <a:r>
                        <a:rPr lang="en-US" b="1" dirty="0"/>
                        <a:t>Truth is nonexistent.</a:t>
                      </a:r>
                    </a:p>
                  </a:txBody>
                  <a:tcPr anchor="ctr"/>
                </a:tc>
                <a:tc>
                  <a:txBody>
                    <a:bodyPr/>
                    <a:lstStyle/>
                    <a:p>
                      <a:pPr algn="ctr"/>
                      <a:endParaRPr lang="en-US" b="1" dirty="0"/>
                    </a:p>
                  </a:txBody>
                  <a:tcPr anchor="ctr"/>
                </a:tc>
                <a:tc>
                  <a:txBody>
                    <a:bodyPr/>
                    <a:lstStyle/>
                    <a:p>
                      <a:pPr algn="ctr"/>
                      <a:endParaRPr lang="en-US" b="1" dirty="0"/>
                    </a:p>
                  </a:txBody>
                  <a:tcPr anchor="ctr"/>
                </a:tc>
                <a:tc>
                  <a:txBody>
                    <a:bodyPr/>
                    <a:lstStyle/>
                    <a:p>
                      <a:pPr algn="ctr"/>
                      <a:endParaRPr lang="en-US" b="1" dirty="0"/>
                    </a:p>
                  </a:txBody>
                  <a:tcPr anchor="ctr"/>
                </a:tc>
                <a:tc>
                  <a:txBody>
                    <a:bodyPr/>
                    <a:lstStyle/>
                    <a:p>
                      <a:pPr algn="ctr"/>
                      <a:endParaRPr lang="en-US" b="1" dirty="0"/>
                    </a:p>
                  </a:txBody>
                  <a:tcPr anchor="ctr"/>
                </a:tc>
                <a:extLst>
                  <a:ext uri="{0D108BD9-81ED-4DB2-BD59-A6C34878D82A}">
                    <a16:rowId xmlns:a16="http://schemas.microsoft.com/office/drawing/2014/main" val="1525465860"/>
                  </a:ext>
                </a:extLst>
              </a:tr>
            </a:tbl>
          </a:graphicData>
        </a:graphic>
      </p:graphicFrame>
      <p:sp>
        <p:nvSpPr>
          <p:cNvPr id="3" name="Double-click to edit">
            <a:extLst>
              <a:ext uri="{FF2B5EF4-FFF2-40B4-BE49-F238E27FC236}">
                <a16:creationId xmlns:a16="http://schemas.microsoft.com/office/drawing/2014/main" id="{BBFAE960-9E99-C387-E760-B89D627EB1ED}"/>
              </a:ext>
            </a:extLst>
          </p:cNvPr>
          <p:cNvSpPr txBox="1">
            <a:spLocks/>
          </p:cNvSpPr>
          <p:nvPr/>
        </p:nvSpPr>
        <p:spPr>
          <a:xfrm>
            <a:off x="506027" y="1096175"/>
            <a:ext cx="11274641" cy="844551"/>
          </a:xfrm>
          <a:prstGeom prst="rect">
            <a:avLst/>
          </a:prstGeom>
          <a:solidFill>
            <a:srgbClr val="4A4A4A"/>
          </a:solidFill>
          <a:effectLst>
            <a:outerShdw blurRad="50800" dist="38100" dir="5400000" algn="t"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390227">
              <a:lnSpc>
                <a:spcPts val="7000"/>
              </a:lnSpc>
              <a:defRPr sz="7600"/>
            </a:pPr>
            <a:r>
              <a:rPr lang="en-US" sz="5400" b="1" dirty="0">
                <a:solidFill>
                  <a:schemeClr val="bg1"/>
                </a:solidFill>
              </a:rPr>
              <a:t>300 Years of Western Thought</a:t>
            </a:r>
          </a:p>
        </p:txBody>
      </p:sp>
    </p:spTree>
    <p:extLst>
      <p:ext uri="{BB962C8B-B14F-4D97-AF65-F5344CB8AC3E}">
        <p14:creationId xmlns:p14="http://schemas.microsoft.com/office/powerpoint/2010/main" val="225411873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2819E-AD1B-6944-A4A5-958B7A0E0CCC}"/>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5E9235E-38BB-F082-BA81-B5EC5680EB35}"/>
              </a:ext>
            </a:extLst>
          </p:cNvPr>
          <p:cNvGraphicFramePr>
            <a:graphicFrameLocks noGrp="1"/>
          </p:cNvGraphicFramePr>
          <p:nvPr>
            <p:extLst>
              <p:ext uri="{D42A27DB-BD31-4B8C-83A1-F6EECF244321}">
                <p14:modId xmlns:p14="http://schemas.microsoft.com/office/powerpoint/2010/main" val="2335094852"/>
              </p:ext>
            </p:extLst>
          </p:nvPr>
        </p:nvGraphicFramePr>
        <p:xfrm>
          <a:off x="603683" y="2597960"/>
          <a:ext cx="10984634" cy="3674781"/>
        </p:xfrm>
        <a:graphic>
          <a:graphicData uri="http://schemas.openxmlformats.org/drawingml/2006/table">
            <a:tbl>
              <a:tblPr firstRow="1" bandRow="1">
                <a:tableStyleId>{8A107856-5554-42FB-B03E-39F5DBC370BA}</a:tableStyleId>
              </a:tblPr>
              <a:tblGrid>
                <a:gridCol w="2414725">
                  <a:extLst>
                    <a:ext uri="{9D8B030D-6E8A-4147-A177-3AD203B41FA5}">
                      <a16:colId xmlns:a16="http://schemas.microsoft.com/office/drawing/2014/main" val="72058719"/>
                    </a:ext>
                  </a:extLst>
                </a:gridCol>
                <a:gridCol w="1997475">
                  <a:extLst>
                    <a:ext uri="{9D8B030D-6E8A-4147-A177-3AD203B41FA5}">
                      <a16:colId xmlns:a16="http://schemas.microsoft.com/office/drawing/2014/main" val="1756429925"/>
                    </a:ext>
                  </a:extLst>
                </a:gridCol>
                <a:gridCol w="1606859">
                  <a:extLst>
                    <a:ext uri="{9D8B030D-6E8A-4147-A177-3AD203B41FA5}">
                      <a16:colId xmlns:a16="http://schemas.microsoft.com/office/drawing/2014/main" val="1891316695"/>
                    </a:ext>
                  </a:extLst>
                </a:gridCol>
                <a:gridCol w="1997475">
                  <a:extLst>
                    <a:ext uri="{9D8B030D-6E8A-4147-A177-3AD203B41FA5}">
                      <a16:colId xmlns:a16="http://schemas.microsoft.com/office/drawing/2014/main" val="912011244"/>
                    </a:ext>
                  </a:extLst>
                </a:gridCol>
                <a:gridCol w="1340529">
                  <a:extLst>
                    <a:ext uri="{9D8B030D-6E8A-4147-A177-3AD203B41FA5}">
                      <a16:colId xmlns:a16="http://schemas.microsoft.com/office/drawing/2014/main" val="1833792903"/>
                    </a:ext>
                  </a:extLst>
                </a:gridCol>
                <a:gridCol w="1627571">
                  <a:extLst>
                    <a:ext uri="{9D8B030D-6E8A-4147-A177-3AD203B41FA5}">
                      <a16:colId xmlns:a16="http://schemas.microsoft.com/office/drawing/2014/main" val="713881476"/>
                    </a:ext>
                  </a:extLst>
                </a:gridCol>
              </a:tblGrid>
              <a:tr h="1224927">
                <a:tc>
                  <a:txBody>
                    <a:bodyPr/>
                    <a:lstStyle/>
                    <a:p>
                      <a:pPr algn="ctr"/>
                      <a:r>
                        <a:rPr lang="en-US" b="1" dirty="0"/>
                        <a:t>THEISM</a:t>
                      </a:r>
                    </a:p>
                  </a:txBody>
                  <a:tcPr anchor="ctr">
                    <a:solidFill>
                      <a:schemeClr val="accent2">
                        <a:lumMod val="60000"/>
                        <a:lumOff val="40000"/>
                      </a:schemeClr>
                    </a:solidFill>
                  </a:tcPr>
                </a:tc>
                <a:tc>
                  <a:txBody>
                    <a:bodyPr/>
                    <a:lstStyle/>
                    <a:p>
                      <a:pPr algn="ctr"/>
                      <a:r>
                        <a:rPr lang="en-US" b="1" dirty="0"/>
                        <a:t>Truth is revealed.</a:t>
                      </a:r>
                    </a:p>
                  </a:txBody>
                  <a:tcPr anchor="ctr">
                    <a:solidFill>
                      <a:schemeClr val="accent2">
                        <a:lumMod val="60000"/>
                        <a:lumOff val="40000"/>
                      </a:schemeClr>
                    </a:solidFill>
                  </a:tcPr>
                </a:tc>
                <a:tc>
                  <a:txBody>
                    <a:bodyPr/>
                    <a:lstStyle/>
                    <a:p>
                      <a:pPr algn="ctr"/>
                      <a:r>
                        <a:rPr lang="en-US" b="1" dirty="0"/>
                        <a:t>“I believe.”</a:t>
                      </a:r>
                    </a:p>
                  </a:txBody>
                  <a:tcPr anchor="ctr">
                    <a:solidFill>
                      <a:schemeClr val="accent2">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b="1" dirty="0"/>
                    </a:p>
                  </a:txBody>
                  <a:tcPr anchor="ctr">
                    <a:solidFill>
                      <a:schemeClr val="accent2">
                        <a:lumMod val="60000"/>
                        <a:lumOff val="40000"/>
                      </a:schemeClr>
                    </a:solidFill>
                  </a:tcPr>
                </a:tc>
                <a:tc>
                  <a:txBody>
                    <a:bodyPr/>
                    <a:lstStyle/>
                    <a:p>
                      <a:pPr algn="ctr"/>
                      <a:endParaRPr lang="en-US" b="1" dirty="0"/>
                    </a:p>
                  </a:txBody>
                  <a:tcPr anchor="ctr">
                    <a:solidFill>
                      <a:schemeClr val="accent2">
                        <a:lumMod val="60000"/>
                        <a:lumOff val="40000"/>
                      </a:schemeClr>
                    </a:solidFill>
                  </a:tcPr>
                </a:tc>
                <a:tc>
                  <a:txBody>
                    <a:bodyPr/>
                    <a:lstStyle/>
                    <a:p>
                      <a:pPr algn="ctr"/>
                      <a:endParaRPr lang="en-US" b="1" dirty="0"/>
                    </a:p>
                  </a:txBody>
                  <a:tcPr anchor="ctr">
                    <a:solidFill>
                      <a:schemeClr val="accent2">
                        <a:lumMod val="60000"/>
                        <a:lumOff val="40000"/>
                      </a:schemeClr>
                    </a:solidFill>
                  </a:tcPr>
                </a:tc>
                <a:extLst>
                  <a:ext uri="{0D108BD9-81ED-4DB2-BD59-A6C34878D82A}">
                    <a16:rowId xmlns:a16="http://schemas.microsoft.com/office/drawing/2014/main" val="1093644185"/>
                  </a:ext>
                </a:extLst>
              </a:tr>
              <a:tr h="1224927">
                <a:tc>
                  <a:txBody>
                    <a:bodyPr/>
                    <a:lstStyle/>
                    <a:p>
                      <a:pPr algn="ctr"/>
                      <a:r>
                        <a:rPr lang="en-US" b="1" dirty="0"/>
                        <a:t>MODERNISM</a:t>
                      </a:r>
                    </a:p>
                  </a:txBody>
                  <a:tcPr anchor="ctr">
                    <a:solidFill>
                      <a:schemeClr val="accent2">
                        <a:lumMod val="40000"/>
                        <a:lumOff val="60000"/>
                      </a:schemeClr>
                    </a:solidFill>
                  </a:tcPr>
                </a:tc>
                <a:tc>
                  <a:txBody>
                    <a:bodyPr/>
                    <a:lstStyle/>
                    <a:p>
                      <a:pPr algn="ctr"/>
                      <a:r>
                        <a:rPr lang="en-US" b="1" dirty="0"/>
                        <a:t>Truth is discovered.</a:t>
                      </a:r>
                    </a:p>
                  </a:txBody>
                  <a:tcPr anchor="ctr">
                    <a:solidFill>
                      <a:schemeClr val="accent2">
                        <a:lumMod val="40000"/>
                        <a:lumOff val="60000"/>
                      </a:schemeClr>
                    </a:solidFill>
                  </a:tcPr>
                </a:tc>
                <a:tc>
                  <a:txBody>
                    <a:bodyPr/>
                    <a:lstStyle/>
                    <a:p>
                      <a:pPr algn="ctr"/>
                      <a:r>
                        <a:rPr lang="en-US" b="1" dirty="0"/>
                        <a:t>“I think.”</a:t>
                      </a:r>
                    </a:p>
                  </a:txBody>
                  <a:tcPr anchor="ctr">
                    <a:solidFill>
                      <a:schemeClr val="accent2">
                        <a:lumMod val="40000"/>
                        <a:lumOff val="60000"/>
                      </a:schemeClr>
                    </a:solidFill>
                  </a:tcPr>
                </a:tc>
                <a:tc>
                  <a:txBody>
                    <a:bodyPr/>
                    <a:lstStyle/>
                    <a:p>
                      <a:pPr algn="ctr"/>
                      <a:endParaRPr lang="en-US" b="1" dirty="0"/>
                    </a:p>
                  </a:txBody>
                  <a:tcPr anchor="ctr">
                    <a:solidFill>
                      <a:schemeClr val="accent2">
                        <a:lumMod val="40000"/>
                        <a:lumOff val="60000"/>
                      </a:schemeClr>
                    </a:solidFill>
                  </a:tcPr>
                </a:tc>
                <a:tc>
                  <a:txBody>
                    <a:bodyPr/>
                    <a:lstStyle/>
                    <a:p>
                      <a:pPr algn="ctr"/>
                      <a:endParaRPr lang="en-US" b="1" dirty="0"/>
                    </a:p>
                  </a:txBody>
                  <a:tcPr anchor="ctr">
                    <a:solidFill>
                      <a:schemeClr val="accent2">
                        <a:lumMod val="40000"/>
                        <a:lumOff val="60000"/>
                      </a:schemeClr>
                    </a:solidFill>
                  </a:tcPr>
                </a:tc>
                <a:tc>
                  <a:txBody>
                    <a:bodyPr/>
                    <a:lstStyle/>
                    <a:p>
                      <a:pPr algn="ctr"/>
                      <a:endParaRPr lang="en-US" b="1" dirty="0"/>
                    </a:p>
                  </a:txBody>
                  <a:tcPr anchor="ctr">
                    <a:solidFill>
                      <a:schemeClr val="accent2">
                        <a:lumMod val="40000"/>
                        <a:lumOff val="60000"/>
                      </a:schemeClr>
                    </a:solidFill>
                  </a:tcPr>
                </a:tc>
                <a:extLst>
                  <a:ext uri="{0D108BD9-81ED-4DB2-BD59-A6C34878D82A}">
                    <a16:rowId xmlns:a16="http://schemas.microsoft.com/office/drawing/2014/main" val="243712572"/>
                  </a:ext>
                </a:extLst>
              </a:tr>
              <a:tr h="1224927">
                <a:tc>
                  <a:txBody>
                    <a:bodyPr/>
                    <a:lstStyle/>
                    <a:p>
                      <a:pPr algn="ctr"/>
                      <a:r>
                        <a:rPr lang="en-US" b="1" dirty="0"/>
                        <a:t>POSTMODERNISM</a:t>
                      </a:r>
                    </a:p>
                  </a:txBody>
                  <a:tcPr anchor="ctr"/>
                </a:tc>
                <a:tc>
                  <a:txBody>
                    <a:bodyPr/>
                    <a:lstStyle/>
                    <a:p>
                      <a:pPr algn="ctr"/>
                      <a:r>
                        <a:rPr lang="en-US" b="1" dirty="0"/>
                        <a:t>Truth is nonexistent.</a:t>
                      </a:r>
                    </a:p>
                  </a:txBody>
                  <a:tcPr anchor="ctr"/>
                </a:tc>
                <a:tc>
                  <a:txBody>
                    <a:bodyPr/>
                    <a:lstStyle/>
                    <a:p>
                      <a:pPr algn="ctr"/>
                      <a:r>
                        <a:rPr lang="en-US" b="1" dirty="0"/>
                        <a:t>“I feel.”</a:t>
                      </a:r>
                    </a:p>
                  </a:txBody>
                  <a:tcPr anchor="ctr"/>
                </a:tc>
                <a:tc>
                  <a:txBody>
                    <a:bodyPr/>
                    <a:lstStyle/>
                    <a:p>
                      <a:pPr algn="ctr"/>
                      <a:endParaRPr lang="en-US" b="1" dirty="0"/>
                    </a:p>
                  </a:txBody>
                  <a:tcPr anchor="ctr"/>
                </a:tc>
                <a:tc>
                  <a:txBody>
                    <a:bodyPr/>
                    <a:lstStyle/>
                    <a:p>
                      <a:pPr algn="ctr"/>
                      <a:endParaRPr lang="en-US" b="1" dirty="0"/>
                    </a:p>
                  </a:txBody>
                  <a:tcPr anchor="ctr"/>
                </a:tc>
                <a:tc>
                  <a:txBody>
                    <a:bodyPr/>
                    <a:lstStyle/>
                    <a:p>
                      <a:pPr algn="ctr"/>
                      <a:endParaRPr lang="en-US" b="1" dirty="0"/>
                    </a:p>
                  </a:txBody>
                  <a:tcPr anchor="ctr"/>
                </a:tc>
                <a:extLst>
                  <a:ext uri="{0D108BD9-81ED-4DB2-BD59-A6C34878D82A}">
                    <a16:rowId xmlns:a16="http://schemas.microsoft.com/office/drawing/2014/main" val="1525465860"/>
                  </a:ext>
                </a:extLst>
              </a:tr>
            </a:tbl>
          </a:graphicData>
        </a:graphic>
      </p:graphicFrame>
      <p:sp>
        <p:nvSpPr>
          <p:cNvPr id="3" name="Double-click to edit">
            <a:extLst>
              <a:ext uri="{FF2B5EF4-FFF2-40B4-BE49-F238E27FC236}">
                <a16:creationId xmlns:a16="http://schemas.microsoft.com/office/drawing/2014/main" id="{1C70C0F9-50E2-A3D7-1912-0C2A82833E75}"/>
              </a:ext>
            </a:extLst>
          </p:cNvPr>
          <p:cNvSpPr txBox="1">
            <a:spLocks/>
          </p:cNvSpPr>
          <p:nvPr/>
        </p:nvSpPr>
        <p:spPr>
          <a:xfrm>
            <a:off x="506027" y="1096175"/>
            <a:ext cx="11274641" cy="844551"/>
          </a:xfrm>
          <a:prstGeom prst="rect">
            <a:avLst/>
          </a:prstGeom>
          <a:solidFill>
            <a:srgbClr val="4A4A4A"/>
          </a:solidFill>
          <a:effectLst>
            <a:outerShdw blurRad="50800" dist="38100" dir="5400000" algn="t"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390227">
              <a:lnSpc>
                <a:spcPts val="7000"/>
              </a:lnSpc>
              <a:defRPr sz="7600"/>
            </a:pPr>
            <a:r>
              <a:rPr lang="en-US" sz="5400" b="1" dirty="0">
                <a:solidFill>
                  <a:schemeClr val="bg1"/>
                </a:solidFill>
              </a:rPr>
              <a:t>300 Years of Western Thought</a:t>
            </a:r>
          </a:p>
        </p:txBody>
      </p:sp>
    </p:spTree>
    <p:extLst>
      <p:ext uri="{BB962C8B-B14F-4D97-AF65-F5344CB8AC3E}">
        <p14:creationId xmlns:p14="http://schemas.microsoft.com/office/powerpoint/2010/main" val="187912980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62C56-324F-458F-1C5C-F3BFDAFD325B}"/>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2FD343E-431F-1B0F-F8EC-AD1B5FFD19DA}"/>
              </a:ext>
            </a:extLst>
          </p:cNvPr>
          <p:cNvGraphicFramePr>
            <a:graphicFrameLocks noGrp="1"/>
          </p:cNvGraphicFramePr>
          <p:nvPr>
            <p:extLst>
              <p:ext uri="{D42A27DB-BD31-4B8C-83A1-F6EECF244321}">
                <p14:modId xmlns:p14="http://schemas.microsoft.com/office/powerpoint/2010/main" val="3648091831"/>
              </p:ext>
            </p:extLst>
          </p:nvPr>
        </p:nvGraphicFramePr>
        <p:xfrm>
          <a:off x="603683" y="2597960"/>
          <a:ext cx="10984634" cy="3674781"/>
        </p:xfrm>
        <a:graphic>
          <a:graphicData uri="http://schemas.openxmlformats.org/drawingml/2006/table">
            <a:tbl>
              <a:tblPr firstRow="1" bandRow="1">
                <a:tableStyleId>{8A107856-5554-42FB-B03E-39F5DBC370BA}</a:tableStyleId>
              </a:tblPr>
              <a:tblGrid>
                <a:gridCol w="2414725">
                  <a:extLst>
                    <a:ext uri="{9D8B030D-6E8A-4147-A177-3AD203B41FA5}">
                      <a16:colId xmlns:a16="http://schemas.microsoft.com/office/drawing/2014/main" val="72058719"/>
                    </a:ext>
                  </a:extLst>
                </a:gridCol>
                <a:gridCol w="1997475">
                  <a:extLst>
                    <a:ext uri="{9D8B030D-6E8A-4147-A177-3AD203B41FA5}">
                      <a16:colId xmlns:a16="http://schemas.microsoft.com/office/drawing/2014/main" val="1756429925"/>
                    </a:ext>
                  </a:extLst>
                </a:gridCol>
                <a:gridCol w="1606859">
                  <a:extLst>
                    <a:ext uri="{9D8B030D-6E8A-4147-A177-3AD203B41FA5}">
                      <a16:colId xmlns:a16="http://schemas.microsoft.com/office/drawing/2014/main" val="1891316695"/>
                    </a:ext>
                  </a:extLst>
                </a:gridCol>
                <a:gridCol w="1997475">
                  <a:extLst>
                    <a:ext uri="{9D8B030D-6E8A-4147-A177-3AD203B41FA5}">
                      <a16:colId xmlns:a16="http://schemas.microsoft.com/office/drawing/2014/main" val="912011244"/>
                    </a:ext>
                  </a:extLst>
                </a:gridCol>
                <a:gridCol w="1340529">
                  <a:extLst>
                    <a:ext uri="{9D8B030D-6E8A-4147-A177-3AD203B41FA5}">
                      <a16:colId xmlns:a16="http://schemas.microsoft.com/office/drawing/2014/main" val="1833792903"/>
                    </a:ext>
                  </a:extLst>
                </a:gridCol>
                <a:gridCol w="1627571">
                  <a:extLst>
                    <a:ext uri="{9D8B030D-6E8A-4147-A177-3AD203B41FA5}">
                      <a16:colId xmlns:a16="http://schemas.microsoft.com/office/drawing/2014/main" val="713881476"/>
                    </a:ext>
                  </a:extLst>
                </a:gridCol>
              </a:tblGrid>
              <a:tr h="1224927">
                <a:tc>
                  <a:txBody>
                    <a:bodyPr/>
                    <a:lstStyle/>
                    <a:p>
                      <a:pPr algn="ctr"/>
                      <a:r>
                        <a:rPr lang="en-US" b="1" dirty="0"/>
                        <a:t>THEISM</a:t>
                      </a:r>
                    </a:p>
                  </a:txBody>
                  <a:tcPr anchor="ctr">
                    <a:solidFill>
                      <a:schemeClr val="accent2">
                        <a:lumMod val="60000"/>
                        <a:lumOff val="40000"/>
                      </a:schemeClr>
                    </a:solidFill>
                  </a:tcPr>
                </a:tc>
                <a:tc>
                  <a:txBody>
                    <a:bodyPr/>
                    <a:lstStyle/>
                    <a:p>
                      <a:pPr algn="ctr"/>
                      <a:r>
                        <a:rPr lang="en-US" b="1" dirty="0"/>
                        <a:t>Truth is revealed.</a:t>
                      </a:r>
                    </a:p>
                  </a:txBody>
                  <a:tcPr anchor="ctr">
                    <a:solidFill>
                      <a:schemeClr val="accent2">
                        <a:lumMod val="60000"/>
                        <a:lumOff val="40000"/>
                      </a:schemeClr>
                    </a:solidFill>
                  </a:tcPr>
                </a:tc>
                <a:tc>
                  <a:txBody>
                    <a:bodyPr/>
                    <a:lstStyle/>
                    <a:p>
                      <a:pPr algn="ctr"/>
                      <a:r>
                        <a:rPr lang="en-US" b="1" dirty="0"/>
                        <a:t>“I believe.”</a:t>
                      </a:r>
                    </a:p>
                  </a:txBody>
                  <a:tcPr anchor="ctr">
                    <a:solidFill>
                      <a:schemeClr val="accent2">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a:t>God is assumed.</a:t>
                      </a:r>
                    </a:p>
                  </a:txBody>
                  <a:tcPr anchor="ctr">
                    <a:solidFill>
                      <a:schemeClr val="accent2">
                        <a:lumMod val="60000"/>
                        <a:lumOff val="40000"/>
                      </a:schemeClr>
                    </a:solidFill>
                  </a:tcPr>
                </a:tc>
                <a:tc>
                  <a:txBody>
                    <a:bodyPr/>
                    <a:lstStyle/>
                    <a:p>
                      <a:pPr algn="ctr"/>
                      <a:endParaRPr lang="en-US" b="1" dirty="0"/>
                    </a:p>
                  </a:txBody>
                  <a:tcPr anchor="ctr">
                    <a:solidFill>
                      <a:schemeClr val="accent2">
                        <a:lumMod val="60000"/>
                        <a:lumOff val="40000"/>
                      </a:schemeClr>
                    </a:solidFill>
                  </a:tcPr>
                </a:tc>
                <a:tc>
                  <a:txBody>
                    <a:bodyPr/>
                    <a:lstStyle/>
                    <a:p>
                      <a:pPr algn="ctr"/>
                      <a:endParaRPr lang="en-US" b="1" dirty="0"/>
                    </a:p>
                  </a:txBody>
                  <a:tcPr anchor="ctr">
                    <a:solidFill>
                      <a:schemeClr val="accent2">
                        <a:lumMod val="60000"/>
                        <a:lumOff val="40000"/>
                      </a:schemeClr>
                    </a:solidFill>
                  </a:tcPr>
                </a:tc>
                <a:extLst>
                  <a:ext uri="{0D108BD9-81ED-4DB2-BD59-A6C34878D82A}">
                    <a16:rowId xmlns:a16="http://schemas.microsoft.com/office/drawing/2014/main" val="1093644185"/>
                  </a:ext>
                </a:extLst>
              </a:tr>
              <a:tr h="1224927">
                <a:tc>
                  <a:txBody>
                    <a:bodyPr/>
                    <a:lstStyle/>
                    <a:p>
                      <a:pPr algn="ctr"/>
                      <a:r>
                        <a:rPr lang="en-US" b="1" dirty="0"/>
                        <a:t>MODERNISM</a:t>
                      </a:r>
                    </a:p>
                  </a:txBody>
                  <a:tcPr anchor="ctr">
                    <a:solidFill>
                      <a:schemeClr val="accent2">
                        <a:lumMod val="40000"/>
                        <a:lumOff val="60000"/>
                      </a:schemeClr>
                    </a:solidFill>
                  </a:tcPr>
                </a:tc>
                <a:tc>
                  <a:txBody>
                    <a:bodyPr/>
                    <a:lstStyle/>
                    <a:p>
                      <a:pPr algn="ctr"/>
                      <a:r>
                        <a:rPr lang="en-US" b="1" dirty="0"/>
                        <a:t>Truth is discovered.</a:t>
                      </a:r>
                    </a:p>
                  </a:txBody>
                  <a:tcPr anchor="ctr">
                    <a:solidFill>
                      <a:schemeClr val="accent2">
                        <a:lumMod val="40000"/>
                        <a:lumOff val="60000"/>
                      </a:schemeClr>
                    </a:solidFill>
                  </a:tcPr>
                </a:tc>
                <a:tc>
                  <a:txBody>
                    <a:bodyPr/>
                    <a:lstStyle/>
                    <a:p>
                      <a:pPr algn="ctr"/>
                      <a:r>
                        <a:rPr lang="en-US" b="1" dirty="0"/>
                        <a:t>“I think.”</a:t>
                      </a:r>
                    </a:p>
                  </a:txBody>
                  <a:tcPr anchor="ctr">
                    <a:solidFill>
                      <a:schemeClr val="accent2">
                        <a:lumMod val="40000"/>
                        <a:lumOff val="60000"/>
                      </a:schemeClr>
                    </a:solidFill>
                  </a:tcPr>
                </a:tc>
                <a:tc>
                  <a:txBody>
                    <a:bodyPr/>
                    <a:lstStyle/>
                    <a:p>
                      <a:pPr algn="ctr"/>
                      <a:r>
                        <a:rPr lang="en-US" b="1" dirty="0"/>
                        <a:t>God is dead.</a:t>
                      </a:r>
                    </a:p>
                  </a:txBody>
                  <a:tcPr anchor="ctr">
                    <a:solidFill>
                      <a:schemeClr val="accent2">
                        <a:lumMod val="40000"/>
                        <a:lumOff val="60000"/>
                      </a:schemeClr>
                    </a:solidFill>
                  </a:tcPr>
                </a:tc>
                <a:tc>
                  <a:txBody>
                    <a:bodyPr/>
                    <a:lstStyle/>
                    <a:p>
                      <a:pPr algn="ctr"/>
                      <a:endParaRPr lang="en-US" b="1" dirty="0"/>
                    </a:p>
                  </a:txBody>
                  <a:tcPr anchor="ctr">
                    <a:solidFill>
                      <a:schemeClr val="accent2">
                        <a:lumMod val="40000"/>
                        <a:lumOff val="60000"/>
                      </a:schemeClr>
                    </a:solidFill>
                  </a:tcPr>
                </a:tc>
                <a:tc>
                  <a:txBody>
                    <a:bodyPr/>
                    <a:lstStyle/>
                    <a:p>
                      <a:pPr algn="ctr"/>
                      <a:endParaRPr lang="en-US" b="1" dirty="0"/>
                    </a:p>
                  </a:txBody>
                  <a:tcPr anchor="ctr">
                    <a:solidFill>
                      <a:schemeClr val="accent2">
                        <a:lumMod val="40000"/>
                        <a:lumOff val="60000"/>
                      </a:schemeClr>
                    </a:solidFill>
                  </a:tcPr>
                </a:tc>
                <a:extLst>
                  <a:ext uri="{0D108BD9-81ED-4DB2-BD59-A6C34878D82A}">
                    <a16:rowId xmlns:a16="http://schemas.microsoft.com/office/drawing/2014/main" val="243712572"/>
                  </a:ext>
                </a:extLst>
              </a:tr>
              <a:tr h="1224927">
                <a:tc>
                  <a:txBody>
                    <a:bodyPr/>
                    <a:lstStyle/>
                    <a:p>
                      <a:pPr algn="ctr"/>
                      <a:r>
                        <a:rPr lang="en-US" b="1" dirty="0"/>
                        <a:t>POSTMODERNISM</a:t>
                      </a:r>
                    </a:p>
                  </a:txBody>
                  <a:tcPr anchor="ctr"/>
                </a:tc>
                <a:tc>
                  <a:txBody>
                    <a:bodyPr/>
                    <a:lstStyle/>
                    <a:p>
                      <a:pPr algn="ctr"/>
                      <a:r>
                        <a:rPr lang="en-US" b="1" dirty="0"/>
                        <a:t>Truth is nonexistent.</a:t>
                      </a:r>
                    </a:p>
                  </a:txBody>
                  <a:tcPr anchor="ctr"/>
                </a:tc>
                <a:tc>
                  <a:txBody>
                    <a:bodyPr/>
                    <a:lstStyle/>
                    <a:p>
                      <a:pPr algn="ctr"/>
                      <a:r>
                        <a:rPr lang="en-US" b="1" dirty="0"/>
                        <a:t>“I feel.”</a:t>
                      </a:r>
                    </a:p>
                  </a:txBody>
                  <a:tcPr anchor="ctr"/>
                </a:tc>
                <a:tc>
                  <a:txBody>
                    <a:bodyPr/>
                    <a:lstStyle/>
                    <a:p>
                      <a:pPr algn="ctr"/>
                      <a:r>
                        <a:rPr lang="en-US" b="1" dirty="0"/>
                        <a:t>Truth is dead.</a:t>
                      </a:r>
                    </a:p>
                    <a:p>
                      <a:pPr algn="ctr"/>
                      <a:r>
                        <a:rPr lang="en-US" b="1" dirty="0"/>
                        <a:t>Sin is dead.</a:t>
                      </a:r>
                    </a:p>
                    <a:p>
                      <a:pPr algn="ctr"/>
                      <a:r>
                        <a:rPr lang="en-US" b="1" dirty="0"/>
                        <a:t>“God” is back.</a:t>
                      </a:r>
                    </a:p>
                  </a:txBody>
                  <a:tcPr anchor="ctr"/>
                </a:tc>
                <a:tc>
                  <a:txBody>
                    <a:bodyPr/>
                    <a:lstStyle/>
                    <a:p>
                      <a:pPr algn="ctr"/>
                      <a:endParaRPr lang="en-US" b="1" dirty="0"/>
                    </a:p>
                  </a:txBody>
                  <a:tcPr anchor="ctr"/>
                </a:tc>
                <a:tc>
                  <a:txBody>
                    <a:bodyPr/>
                    <a:lstStyle/>
                    <a:p>
                      <a:pPr algn="ctr"/>
                      <a:endParaRPr lang="en-US" b="1" dirty="0"/>
                    </a:p>
                  </a:txBody>
                  <a:tcPr anchor="ctr"/>
                </a:tc>
                <a:extLst>
                  <a:ext uri="{0D108BD9-81ED-4DB2-BD59-A6C34878D82A}">
                    <a16:rowId xmlns:a16="http://schemas.microsoft.com/office/drawing/2014/main" val="1525465860"/>
                  </a:ext>
                </a:extLst>
              </a:tr>
            </a:tbl>
          </a:graphicData>
        </a:graphic>
      </p:graphicFrame>
      <p:sp>
        <p:nvSpPr>
          <p:cNvPr id="3" name="Double-click to edit">
            <a:extLst>
              <a:ext uri="{FF2B5EF4-FFF2-40B4-BE49-F238E27FC236}">
                <a16:creationId xmlns:a16="http://schemas.microsoft.com/office/drawing/2014/main" id="{A249996E-9F4C-ABB9-19AB-9574FBD649F0}"/>
              </a:ext>
            </a:extLst>
          </p:cNvPr>
          <p:cNvSpPr txBox="1">
            <a:spLocks/>
          </p:cNvSpPr>
          <p:nvPr/>
        </p:nvSpPr>
        <p:spPr>
          <a:xfrm>
            <a:off x="506027" y="1096175"/>
            <a:ext cx="11274641" cy="844551"/>
          </a:xfrm>
          <a:prstGeom prst="rect">
            <a:avLst/>
          </a:prstGeom>
          <a:solidFill>
            <a:srgbClr val="4A4A4A"/>
          </a:solidFill>
          <a:effectLst>
            <a:outerShdw blurRad="50800" dist="38100" dir="5400000" algn="t"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390227">
              <a:lnSpc>
                <a:spcPts val="7000"/>
              </a:lnSpc>
              <a:defRPr sz="7600"/>
            </a:pPr>
            <a:r>
              <a:rPr lang="en-US" sz="5400" b="1" dirty="0">
                <a:solidFill>
                  <a:schemeClr val="bg1"/>
                </a:solidFill>
              </a:rPr>
              <a:t>300 Years of Western Thought</a:t>
            </a:r>
          </a:p>
        </p:txBody>
      </p:sp>
    </p:spTree>
    <p:extLst>
      <p:ext uri="{BB962C8B-B14F-4D97-AF65-F5344CB8AC3E}">
        <p14:creationId xmlns:p14="http://schemas.microsoft.com/office/powerpoint/2010/main" val="323567727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cribble Lines Vector Art, Icons, and Graphics for Free Download">
            <a:extLst>
              <a:ext uri="{FF2B5EF4-FFF2-40B4-BE49-F238E27FC236}">
                <a16:creationId xmlns:a16="http://schemas.microsoft.com/office/drawing/2014/main" id="{EB0041AA-9D32-FCB3-C0E2-2BAC1601A447}"/>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t="20091" b="2365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B2E352A3-29A6-444A-8D10-F7E7865ECEB0}"/>
              </a:ext>
            </a:extLst>
          </p:cNvPr>
          <p:cNvSpPr txBox="1">
            <a:spLocks/>
          </p:cNvSpPr>
          <p:nvPr/>
        </p:nvSpPr>
        <p:spPr>
          <a:xfrm>
            <a:off x="899603" y="938800"/>
            <a:ext cx="10360241" cy="184238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marL="0" marR="0" lvl="0" indent="0" algn="ctr" defTabSz="914400" rtl="0" eaLnBrk="1" fontAlgn="auto" latinLnBrk="0" hangingPunct="1">
              <a:lnSpc>
                <a:spcPts val="6000"/>
              </a:lnSpc>
              <a:spcBef>
                <a:spcPts val="0"/>
              </a:spcBef>
              <a:spcAft>
                <a:spcPts val="0"/>
              </a:spcAft>
              <a:buClrTx/>
              <a:buSzTx/>
              <a:buFontTx/>
              <a:buNone/>
              <a:tabLst/>
              <a:defRPr/>
            </a:pPr>
            <a:r>
              <a:rPr kumimoji="0" lang="en-US" sz="8800" b="1" i="0" u="none" strike="noStrike" kern="1200" cap="all" spc="-400" normalizeH="0" baseline="0" noProof="0" dirty="0">
                <a:ln>
                  <a:noFill/>
                </a:ln>
                <a:solidFill>
                  <a:schemeClr val="accent2"/>
                </a:solidFill>
                <a:effectLst>
                  <a:glow rad="101600">
                    <a:prstClr val="white">
                      <a:alpha val="80000"/>
                    </a:prstClr>
                  </a:glow>
                </a:effectLst>
                <a:uLnTx/>
                <a:uFillTx/>
                <a:latin typeface="Gill Sans MT" panose="020B0502020104020203"/>
                <a:ea typeface="+mj-ea"/>
                <a:cs typeface="+mj-cs"/>
              </a:rPr>
              <a:t>Postmodernism</a:t>
            </a:r>
          </a:p>
          <a:p>
            <a:pPr marL="0" marR="0" lvl="0" indent="0" algn="ctr" defTabSz="914400" rtl="0" eaLnBrk="1" fontAlgn="auto" latinLnBrk="0" hangingPunct="1">
              <a:lnSpc>
                <a:spcPts val="6000"/>
              </a:lnSpc>
              <a:spcBef>
                <a:spcPts val="0"/>
              </a:spcBef>
              <a:spcAft>
                <a:spcPts val="0"/>
              </a:spcAft>
              <a:buClrTx/>
              <a:buSzTx/>
              <a:buFontTx/>
              <a:buNone/>
              <a:tabLst/>
              <a:defRPr/>
            </a:pPr>
            <a:r>
              <a:rPr kumimoji="0" lang="en-US" sz="6600" b="1" i="0" u="none" strike="noStrike" kern="1200" cap="all" spc="-400" normalizeH="0" baseline="0" noProof="0" dirty="0">
                <a:ln>
                  <a:noFill/>
                </a:ln>
                <a:solidFill>
                  <a:prstClr val="black"/>
                </a:solidFill>
                <a:effectLst>
                  <a:glow rad="101600">
                    <a:prstClr val="white">
                      <a:alpha val="80000"/>
                    </a:prstClr>
                  </a:glow>
                </a:effectLst>
                <a:uLnTx/>
                <a:uFillTx/>
                <a:latin typeface="Gill Sans MT" panose="020B0502020104020203"/>
                <a:ea typeface="+mj-ea"/>
                <a:cs typeface="+mj-cs"/>
              </a:rPr>
              <a:t>and  the</a:t>
            </a:r>
            <a:endParaRPr kumimoji="0" lang="en-US" sz="13000" b="1" i="0" u="none" strike="noStrike" kern="1200" cap="none" spc="-400" normalizeH="0" baseline="0" noProof="0" dirty="0">
              <a:ln>
                <a:noFill/>
              </a:ln>
              <a:solidFill>
                <a:srgbClr val="2480C3"/>
              </a:solidFill>
              <a:effectLst>
                <a:glow rad="101600">
                  <a:prstClr val="white">
                    <a:alpha val="80000"/>
                  </a:prstClr>
                </a:glow>
              </a:effectLst>
              <a:uLnTx/>
              <a:uFillTx/>
              <a:latin typeface="Gill Sans MT" panose="020B0502020104020203"/>
              <a:ea typeface="+mj-ea"/>
              <a:cs typeface="+mj-cs"/>
            </a:endParaRPr>
          </a:p>
        </p:txBody>
      </p:sp>
      <p:sp>
        <p:nvSpPr>
          <p:cNvPr id="2" name="Rectangle 1">
            <a:extLst>
              <a:ext uri="{FF2B5EF4-FFF2-40B4-BE49-F238E27FC236}">
                <a16:creationId xmlns:a16="http://schemas.microsoft.com/office/drawing/2014/main" id="{88D76F35-9D92-CA0F-6C7C-11C97DD591B0}"/>
              </a:ext>
            </a:extLst>
          </p:cNvPr>
          <p:cNvSpPr/>
          <p:nvPr/>
        </p:nvSpPr>
        <p:spPr>
          <a:xfrm>
            <a:off x="438150" y="4809995"/>
            <a:ext cx="11306175" cy="1598390"/>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6" name="Subtitle 2">
            <a:extLst>
              <a:ext uri="{FF2B5EF4-FFF2-40B4-BE49-F238E27FC236}">
                <a16:creationId xmlns:a16="http://schemas.microsoft.com/office/drawing/2014/main" id="{4189B7C5-817F-4175-809C-58A2F66C6550}"/>
              </a:ext>
            </a:extLst>
          </p:cNvPr>
          <p:cNvSpPr>
            <a:spLocks noGrp="1"/>
          </p:cNvSpPr>
          <p:nvPr>
            <p:ph type="body" idx="4294967295"/>
          </p:nvPr>
        </p:nvSpPr>
        <p:spPr>
          <a:xfrm>
            <a:off x="447674" y="5318125"/>
            <a:ext cx="11296651" cy="600075"/>
          </a:xfrm>
        </p:spPr>
        <p:txBody>
          <a:bodyPr>
            <a:normAutofit/>
          </a:bodyPr>
          <a:lstStyle/>
          <a:p>
            <a:pPr marL="0" indent="0" algn="ctr">
              <a:buNone/>
            </a:pPr>
            <a:r>
              <a:rPr lang="en-US" sz="3200" b="1" spc="-100" dirty="0">
                <a:solidFill>
                  <a:schemeClr val="bg1"/>
                </a:solidFill>
                <a:effectLst/>
              </a:rPr>
              <a:t>SCRIPTURE’S  ANSWER  TO  OUR  TURBULENT  TIMES</a:t>
            </a:r>
          </a:p>
        </p:txBody>
      </p:sp>
      <p:sp>
        <p:nvSpPr>
          <p:cNvPr id="4" name="Title 1">
            <a:extLst>
              <a:ext uri="{FF2B5EF4-FFF2-40B4-BE49-F238E27FC236}">
                <a16:creationId xmlns:a16="http://schemas.microsoft.com/office/drawing/2014/main" id="{9EFCA55C-5EE1-81FE-68DE-31BF60B2A293}"/>
              </a:ext>
            </a:extLst>
          </p:cNvPr>
          <p:cNvSpPr txBox="1">
            <a:spLocks/>
          </p:cNvSpPr>
          <p:nvPr/>
        </p:nvSpPr>
        <p:spPr>
          <a:xfrm>
            <a:off x="899604" y="2967614"/>
            <a:ext cx="10360241" cy="184238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marL="0" marR="0" lvl="0" indent="0" algn="ctr" defTabSz="914400" rtl="0" eaLnBrk="1" fontAlgn="auto" latinLnBrk="0" hangingPunct="1">
              <a:lnSpc>
                <a:spcPts val="6000"/>
              </a:lnSpc>
              <a:spcBef>
                <a:spcPts val="0"/>
              </a:spcBef>
              <a:spcAft>
                <a:spcPts val="0"/>
              </a:spcAft>
              <a:buClrTx/>
              <a:buSzTx/>
              <a:buFontTx/>
              <a:buNone/>
              <a:tabLst/>
              <a:defRPr/>
            </a:pPr>
            <a:r>
              <a:rPr kumimoji="0" lang="en-US" sz="17000" b="1" i="0" u="none" strike="noStrike" kern="1200" cap="all" spc="-400" normalizeH="0" baseline="0" noProof="0" dirty="0">
                <a:ln>
                  <a:noFill/>
                </a:ln>
                <a:solidFill>
                  <a:srgbClr val="2480C3"/>
                </a:solidFill>
                <a:effectLst>
                  <a:glow rad="101600">
                    <a:prstClr val="white">
                      <a:alpha val="80000"/>
                    </a:prstClr>
                  </a:glow>
                </a:effectLst>
                <a:uLnTx/>
                <a:uFillTx/>
                <a:latin typeface="Gill Sans MT" panose="020B0502020104020203"/>
                <a:ea typeface="+mj-ea"/>
                <a:cs typeface="+mj-cs"/>
              </a:rPr>
              <a:t>church</a:t>
            </a:r>
            <a:endParaRPr kumimoji="0" lang="en-US" sz="17000" b="1" i="0" u="none" strike="noStrike" kern="1200" cap="none" spc="-400" normalizeH="0" baseline="0" noProof="0" dirty="0">
              <a:ln>
                <a:noFill/>
              </a:ln>
              <a:solidFill>
                <a:srgbClr val="2480C3"/>
              </a:solidFill>
              <a:effectLst>
                <a:glow rad="101600">
                  <a:prstClr val="white">
                    <a:alpha val="80000"/>
                  </a:prstClr>
                </a:glow>
              </a:effectLst>
              <a:uLnTx/>
              <a:uFillTx/>
              <a:latin typeface="Gill Sans MT" panose="020B0502020104020203"/>
              <a:ea typeface="+mj-ea"/>
              <a:cs typeface="+mj-cs"/>
            </a:endParaRPr>
          </a:p>
        </p:txBody>
      </p:sp>
    </p:spTree>
    <p:extLst>
      <p:ext uri="{BB962C8B-B14F-4D97-AF65-F5344CB8AC3E}">
        <p14:creationId xmlns:p14="http://schemas.microsoft.com/office/powerpoint/2010/main" val="3719108328"/>
      </p:ext>
    </p:extLst>
  </p:cSld>
  <p:clrMapOvr>
    <a:masterClrMapping/>
  </p:clrMapOvr>
  <mc:AlternateContent xmlns:mc="http://schemas.openxmlformats.org/markup-compatibility/2006" xmlns:p14="http://schemas.microsoft.com/office/powerpoint/2010/main">
    <mc:Choice Requires="p14">
      <p:transition spd="slow" p14:dur="2000">
        <p14:reveal thruBlk="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D3BD1-4E87-2539-BA1E-AE19357CEAE2}"/>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91A73E4-64C0-3146-69E3-1524146076AC}"/>
              </a:ext>
            </a:extLst>
          </p:cNvPr>
          <p:cNvGraphicFramePr>
            <a:graphicFrameLocks noGrp="1"/>
          </p:cNvGraphicFramePr>
          <p:nvPr>
            <p:extLst>
              <p:ext uri="{D42A27DB-BD31-4B8C-83A1-F6EECF244321}">
                <p14:modId xmlns:p14="http://schemas.microsoft.com/office/powerpoint/2010/main" val="3092580622"/>
              </p:ext>
            </p:extLst>
          </p:nvPr>
        </p:nvGraphicFramePr>
        <p:xfrm>
          <a:off x="603683" y="2597960"/>
          <a:ext cx="10984634" cy="3674781"/>
        </p:xfrm>
        <a:graphic>
          <a:graphicData uri="http://schemas.openxmlformats.org/drawingml/2006/table">
            <a:tbl>
              <a:tblPr firstRow="1" bandRow="1">
                <a:tableStyleId>{8A107856-5554-42FB-B03E-39F5DBC370BA}</a:tableStyleId>
              </a:tblPr>
              <a:tblGrid>
                <a:gridCol w="2414725">
                  <a:extLst>
                    <a:ext uri="{9D8B030D-6E8A-4147-A177-3AD203B41FA5}">
                      <a16:colId xmlns:a16="http://schemas.microsoft.com/office/drawing/2014/main" val="72058719"/>
                    </a:ext>
                  </a:extLst>
                </a:gridCol>
                <a:gridCol w="1997475">
                  <a:extLst>
                    <a:ext uri="{9D8B030D-6E8A-4147-A177-3AD203B41FA5}">
                      <a16:colId xmlns:a16="http://schemas.microsoft.com/office/drawing/2014/main" val="1756429925"/>
                    </a:ext>
                  </a:extLst>
                </a:gridCol>
                <a:gridCol w="1606859">
                  <a:extLst>
                    <a:ext uri="{9D8B030D-6E8A-4147-A177-3AD203B41FA5}">
                      <a16:colId xmlns:a16="http://schemas.microsoft.com/office/drawing/2014/main" val="1891316695"/>
                    </a:ext>
                  </a:extLst>
                </a:gridCol>
                <a:gridCol w="1997475">
                  <a:extLst>
                    <a:ext uri="{9D8B030D-6E8A-4147-A177-3AD203B41FA5}">
                      <a16:colId xmlns:a16="http://schemas.microsoft.com/office/drawing/2014/main" val="912011244"/>
                    </a:ext>
                  </a:extLst>
                </a:gridCol>
                <a:gridCol w="1340529">
                  <a:extLst>
                    <a:ext uri="{9D8B030D-6E8A-4147-A177-3AD203B41FA5}">
                      <a16:colId xmlns:a16="http://schemas.microsoft.com/office/drawing/2014/main" val="1833792903"/>
                    </a:ext>
                  </a:extLst>
                </a:gridCol>
                <a:gridCol w="1627571">
                  <a:extLst>
                    <a:ext uri="{9D8B030D-6E8A-4147-A177-3AD203B41FA5}">
                      <a16:colId xmlns:a16="http://schemas.microsoft.com/office/drawing/2014/main" val="713881476"/>
                    </a:ext>
                  </a:extLst>
                </a:gridCol>
              </a:tblGrid>
              <a:tr h="1224927">
                <a:tc>
                  <a:txBody>
                    <a:bodyPr/>
                    <a:lstStyle/>
                    <a:p>
                      <a:pPr algn="ctr"/>
                      <a:r>
                        <a:rPr lang="en-US" b="1" dirty="0"/>
                        <a:t>THEISM</a:t>
                      </a:r>
                    </a:p>
                  </a:txBody>
                  <a:tcPr anchor="ctr">
                    <a:solidFill>
                      <a:schemeClr val="accent2">
                        <a:lumMod val="60000"/>
                        <a:lumOff val="40000"/>
                      </a:schemeClr>
                    </a:solidFill>
                  </a:tcPr>
                </a:tc>
                <a:tc>
                  <a:txBody>
                    <a:bodyPr/>
                    <a:lstStyle/>
                    <a:p>
                      <a:pPr algn="ctr"/>
                      <a:r>
                        <a:rPr lang="en-US" b="1" dirty="0"/>
                        <a:t>Truth is revealed.</a:t>
                      </a:r>
                    </a:p>
                  </a:txBody>
                  <a:tcPr anchor="ctr">
                    <a:solidFill>
                      <a:schemeClr val="accent2">
                        <a:lumMod val="60000"/>
                        <a:lumOff val="40000"/>
                      </a:schemeClr>
                    </a:solidFill>
                  </a:tcPr>
                </a:tc>
                <a:tc>
                  <a:txBody>
                    <a:bodyPr/>
                    <a:lstStyle/>
                    <a:p>
                      <a:pPr algn="ctr"/>
                      <a:r>
                        <a:rPr lang="en-US" b="1" dirty="0"/>
                        <a:t>“I believe.”</a:t>
                      </a:r>
                    </a:p>
                  </a:txBody>
                  <a:tcPr anchor="ctr">
                    <a:solidFill>
                      <a:schemeClr val="accent2">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a:t>God is assumed.</a:t>
                      </a:r>
                    </a:p>
                  </a:txBody>
                  <a:tcPr anchor="ctr">
                    <a:solidFill>
                      <a:schemeClr val="accent2">
                        <a:lumMod val="60000"/>
                        <a:lumOff val="40000"/>
                      </a:schemeClr>
                    </a:solidFill>
                  </a:tcPr>
                </a:tc>
                <a:tc>
                  <a:txBody>
                    <a:bodyPr/>
                    <a:lstStyle/>
                    <a:p>
                      <a:pPr algn="ctr"/>
                      <a:r>
                        <a:rPr lang="en-US" b="1" dirty="0"/>
                        <a:t>Soul</a:t>
                      </a:r>
                    </a:p>
                  </a:txBody>
                  <a:tcPr anchor="ctr">
                    <a:solidFill>
                      <a:schemeClr val="accent2">
                        <a:lumMod val="60000"/>
                        <a:lumOff val="40000"/>
                      </a:schemeClr>
                    </a:solidFill>
                  </a:tcPr>
                </a:tc>
                <a:tc>
                  <a:txBody>
                    <a:bodyPr/>
                    <a:lstStyle/>
                    <a:p>
                      <a:pPr algn="ctr"/>
                      <a:endParaRPr lang="en-US" b="1" dirty="0"/>
                    </a:p>
                  </a:txBody>
                  <a:tcPr anchor="ctr">
                    <a:solidFill>
                      <a:schemeClr val="accent2">
                        <a:lumMod val="60000"/>
                        <a:lumOff val="40000"/>
                      </a:schemeClr>
                    </a:solidFill>
                  </a:tcPr>
                </a:tc>
                <a:extLst>
                  <a:ext uri="{0D108BD9-81ED-4DB2-BD59-A6C34878D82A}">
                    <a16:rowId xmlns:a16="http://schemas.microsoft.com/office/drawing/2014/main" val="1093644185"/>
                  </a:ext>
                </a:extLst>
              </a:tr>
              <a:tr h="1224927">
                <a:tc>
                  <a:txBody>
                    <a:bodyPr/>
                    <a:lstStyle/>
                    <a:p>
                      <a:pPr algn="ctr"/>
                      <a:r>
                        <a:rPr lang="en-US" b="1" dirty="0"/>
                        <a:t>MODERNISM</a:t>
                      </a:r>
                    </a:p>
                  </a:txBody>
                  <a:tcPr anchor="ctr">
                    <a:solidFill>
                      <a:schemeClr val="accent2">
                        <a:lumMod val="40000"/>
                        <a:lumOff val="60000"/>
                      </a:schemeClr>
                    </a:solidFill>
                  </a:tcPr>
                </a:tc>
                <a:tc>
                  <a:txBody>
                    <a:bodyPr/>
                    <a:lstStyle/>
                    <a:p>
                      <a:pPr algn="ctr"/>
                      <a:r>
                        <a:rPr lang="en-US" b="1" dirty="0"/>
                        <a:t>Truth is discovered.</a:t>
                      </a:r>
                    </a:p>
                  </a:txBody>
                  <a:tcPr anchor="ctr">
                    <a:solidFill>
                      <a:schemeClr val="accent2">
                        <a:lumMod val="40000"/>
                        <a:lumOff val="60000"/>
                      </a:schemeClr>
                    </a:solidFill>
                  </a:tcPr>
                </a:tc>
                <a:tc>
                  <a:txBody>
                    <a:bodyPr/>
                    <a:lstStyle/>
                    <a:p>
                      <a:pPr algn="ctr"/>
                      <a:r>
                        <a:rPr lang="en-US" b="1" dirty="0"/>
                        <a:t>“I think.”</a:t>
                      </a:r>
                    </a:p>
                  </a:txBody>
                  <a:tcPr anchor="ctr">
                    <a:solidFill>
                      <a:schemeClr val="accent2">
                        <a:lumMod val="40000"/>
                        <a:lumOff val="60000"/>
                      </a:schemeClr>
                    </a:solidFill>
                  </a:tcPr>
                </a:tc>
                <a:tc>
                  <a:txBody>
                    <a:bodyPr/>
                    <a:lstStyle/>
                    <a:p>
                      <a:pPr algn="ctr"/>
                      <a:r>
                        <a:rPr lang="en-US" b="1" dirty="0"/>
                        <a:t>God is dead.</a:t>
                      </a:r>
                    </a:p>
                  </a:txBody>
                  <a:tcPr anchor="ctr">
                    <a:solidFill>
                      <a:schemeClr val="accent2">
                        <a:lumMod val="40000"/>
                        <a:lumOff val="60000"/>
                      </a:schemeClr>
                    </a:solidFill>
                  </a:tcPr>
                </a:tc>
                <a:tc>
                  <a:txBody>
                    <a:bodyPr/>
                    <a:lstStyle/>
                    <a:p>
                      <a:pPr algn="ctr"/>
                      <a:r>
                        <a:rPr lang="en-US" b="1" dirty="0"/>
                        <a:t>Mind</a:t>
                      </a:r>
                    </a:p>
                  </a:txBody>
                  <a:tcPr anchor="ctr">
                    <a:solidFill>
                      <a:schemeClr val="accent2">
                        <a:lumMod val="40000"/>
                        <a:lumOff val="60000"/>
                      </a:schemeClr>
                    </a:solidFill>
                  </a:tcPr>
                </a:tc>
                <a:tc>
                  <a:txBody>
                    <a:bodyPr/>
                    <a:lstStyle/>
                    <a:p>
                      <a:pPr algn="ctr"/>
                      <a:endParaRPr lang="en-US" b="1" dirty="0"/>
                    </a:p>
                  </a:txBody>
                  <a:tcPr anchor="ctr">
                    <a:solidFill>
                      <a:schemeClr val="accent2">
                        <a:lumMod val="40000"/>
                        <a:lumOff val="60000"/>
                      </a:schemeClr>
                    </a:solidFill>
                  </a:tcPr>
                </a:tc>
                <a:extLst>
                  <a:ext uri="{0D108BD9-81ED-4DB2-BD59-A6C34878D82A}">
                    <a16:rowId xmlns:a16="http://schemas.microsoft.com/office/drawing/2014/main" val="243712572"/>
                  </a:ext>
                </a:extLst>
              </a:tr>
              <a:tr h="1224927">
                <a:tc>
                  <a:txBody>
                    <a:bodyPr/>
                    <a:lstStyle/>
                    <a:p>
                      <a:pPr algn="ctr"/>
                      <a:r>
                        <a:rPr lang="en-US" b="1" dirty="0"/>
                        <a:t>POSTMODERNISM</a:t>
                      </a:r>
                    </a:p>
                  </a:txBody>
                  <a:tcPr anchor="ctr"/>
                </a:tc>
                <a:tc>
                  <a:txBody>
                    <a:bodyPr/>
                    <a:lstStyle/>
                    <a:p>
                      <a:pPr algn="ctr"/>
                      <a:r>
                        <a:rPr lang="en-US" b="1" dirty="0"/>
                        <a:t>Truth is nonexistent.</a:t>
                      </a:r>
                    </a:p>
                  </a:txBody>
                  <a:tcPr anchor="ctr"/>
                </a:tc>
                <a:tc>
                  <a:txBody>
                    <a:bodyPr/>
                    <a:lstStyle/>
                    <a:p>
                      <a:pPr algn="ctr"/>
                      <a:r>
                        <a:rPr lang="en-US" b="1" dirty="0"/>
                        <a:t>“I feel.”</a:t>
                      </a:r>
                    </a:p>
                  </a:txBody>
                  <a:tcPr anchor="ctr"/>
                </a:tc>
                <a:tc>
                  <a:txBody>
                    <a:bodyPr/>
                    <a:lstStyle/>
                    <a:p>
                      <a:pPr algn="ctr"/>
                      <a:r>
                        <a:rPr lang="en-US" b="1" dirty="0"/>
                        <a:t>Truth is dead.</a:t>
                      </a:r>
                    </a:p>
                    <a:p>
                      <a:pPr algn="ctr"/>
                      <a:r>
                        <a:rPr lang="en-US" b="1" dirty="0"/>
                        <a:t>Sin is dead.</a:t>
                      </a:r>
                    </a:p>
                    <a:p>
                      <a:pPr algn="ctr"/>
                      <a:r>
                        <a:rPr lang="en-US" b="1" dirty="0"/>
                        <a:t>“God” is back.</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a:t>Emotions</a:t>
                      </a:r>
                      <a:br>
                        <a:rPr lang="en-US" b="1" dirty="0"/>
                      </a:br>
                      <a:r>
                        <a:rPr lang="en-US" b="1" dirty="0"/>
                        <a:t>and “Self”</a:t>
                      </a:r>
                    </a:p>
                  </a:txBody>
                  <a:tcPr anchor="ctr"/>
                </a:tc>
                <a:tc>
                  <a:txBody>
                    <a:bodyPr/>
                    <a:lstStyle/>
                    <a:p>
                      <a:pPr algn="ctr"/>
                      <a:endParaRPr lang="en-US" b="1" dirty="0"/>
                    </a:p>
                  </a:txBody>
                  <a:tcPr anchor="ctr"/>
                </a:tc>
                <a:extLst>
                  <a:ext uri="{0D108BD9-81ED-4DB2-BD59-A6C34878D82A}">
                    <a16:rowId xmlns:a16="http://schemas.microsoft.com/office/drawing/2014/main" val="1525465860"/>
                  </a:ext>
                </a:extLst>
              </a:tr>
            </a:tbl>
          </a:graphicData>
        </a:graphic>
      </p:graphicFrame>
      <p:sp>
        <p:nvSpPr>
          <p:cNvPr id="3" name="Double-click to edit">
            <a:extLst>
              <a:ext uri="{FF2B5EF4-FFF2-40B4-BE49-F238E27FC236}">
                <a16:creationId xmlns:a16="http://schemas.microsoft.com/office/drawing/2014/main" id="{08CE736D-D46D-FBEE-BE4A-4CC6D8D5AB9B}"/>
              </a:ext>
            </a:extLst>
          </p:cNvPr>
          <p:cNvSpPr txBox="1">
            <a:spLocks/>
          </p:cNvSpPr>
          <p:nvPr/>
        </p:nvSpPr>
        <p:spPr>
          <a:xfrm>
            <a:off x="506027" y="1096175"/>
            <a:ext cx="11274641" cy="844551"/>
          </a:xfrm>
          <a:prstGeom prst="rect">
            <a:avLst/>
          </a:prstGeom>
          <a:solidFill>
            <a:srgbClr val="4A4A4A"/>
          </a:solidFill>
          <a:effectLst>
            <a:outerShdw blurRad="50800" dist="38100" dir="5400000" algn="t"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390227">
              <a:lnSpc>
                <a:spcPts val="7000"/>
              </a:lnSpc>
              <a:defRPr sz="7600"/>
            </a:pPr>
            <a:r>
              <a:rPr lang="en-US" sz="5400" b="1" dirty="0">
                <a:solidFill>
                  <a:schemeClr val="bg1"/>
                </a:solidFill>
              </a:rPr>
              <a:t>300 Years of Western Thought</a:t>
            </a:r>
          </a:p>
        </p:txBody>
      </p:sp>
    </p:spTree>
    <p:extLst>
      <p:ext uri="{BB962C8B-B14F-4D97-AF65-F5344CB8AC3E}">
        <p14:creationId xmlns:p14="http://schemas.microsoft.com/office/powerpoint/2010/main" val="137469723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64C6C-1229-6093-046E-31E043661A7B}"/>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63AD9F7-A1AD-45A6-5D21-B2CB9E406F72}"/>
              </a:ext>
            </a:extLst>
          </p:cNvPr>
          <p:cNvGraphicFramePr>
            <a:graphicFrameLocks noGrp="1"/>
          </p:cNvGraphicFramePr>
          <p:nvPr>
            <p:extLst>
              <p:ext uri="{D42A27DB-BD31-4B8C-83A1-F6EECF244321}">
                <p14:modId xmlns:p14="http://schemas.microsoft.com/office/powerpoint/2010/main" val="397003503"/>
              </p:ext>
            </p:extLst>
          </p:nvPr>
        </p:nvGraphicFramePr>
        <p:xfrm>
          <a:off x="603683" y="2597960"/>
          <a:ext cx="10984634" cy="3674781"/>
        </p:xfrm>
        <a:graphic>
          <a:graphicData uri="http://schemas.openxmlformats.org/drawingml/2006/table">
            <a:tbl>
              <a:tblPr firstRow="1" bandRow="1">
                <a:tableStyleId>{8A107856-5554-42FB-B03E-39F5DBC370BA}</a:tableStyleId>
              </a:tblPr>
              <a:tblGrid>
                <a:gridCol w="2414725">
                  <a:extLst>
                    <a:ext uri="{9D8B030D-6E8A-4147-A177-3AD203B41FA5}">
                      <a16:colId xmlns:a16="http://schemas.microsoft.com/office/drawing/2014/main" val="72058719"/>
                    </a:ext>
                  </a:extLst>
                </a:gridCol>
                <a:gridCol w="1997475">
                  <a:extLst>
                    <a:ext uri="{9D8B030D-6E8A-4147-A177-3AD203B41FA5}">
                      <a16:colId xmlns:a16="http://schemas.microsoft.com/office/drawing/2014/main" val="1756429925"/>
                    </a:ext>
                  </a:extLst>
                </a:gridCol>
                <a:gridCol w="1606859">
                  <a:extLst>
                    <a:ext uri="{9D8B030D-6E8A-4147-A177-3AD203B41FA5}">
                      <a16:colId xmlns:a16="http://schemas.microsoft.com/office/drawing/2014/main" val="1891316695"/>
                    </a:ext>
                  </a:extLst>
                </a:gridCol>
                <a:gridCol w="1997475">
                  <a:extLst>
                    <a:ext uri="{9D8B030D-6E8A-4147-A177-3AD203B41FA5}">
                      <a16:colId xmlns:a16="http://schemas.microsoft.com/office/drawing/2014/main" val="912011244"/>
                    </a:ext>
                  </a:extLst>
                </a:gridCol>
                <a:gridCol w="1340529">
                  <a:extLst>
                    <a:ext uri="{9D8B030D-6E8A-4147-A177-3AD203B41FA5}">
                      <a16:colId xmlns:a16="http://schemas.microsoft.com/office/drawing/2014/main" val="1833792903"/>
                    </a:ext>
                  </a:extLst>
                </a:gridCol>
                <a:gridCol w="1627571">
                  <a:extLst>
                    <a:ext uri="{9D8B030D-6E8A-4147-A177-3AD203B41FA5}">
                      <a16:colId xmlns:a16="http://schemas.microsoft.com/office/drawing/2014/main" val="713881476"/>
                    </a:ext>
                  </a:extLst>
                </a:gridCol>
              </a:tblGrid>
              <a:tr h="1224927">
                <a:tc>
                  <a:txBody>
                    <a:bodyPr/>
                    <a:lstStyle/>
                    <a:p>
                      <a:pPr algn="ctr"/>
                      <a:r>
                        <a:rPr lang="en-US" b="1" dirty="0"/>
                        <a:t>THEISM</a:t>
                      </a:r>
                    </a:p>
                  </a:txBody>
                  <a:tcPr anchor="ctr">
                    <a:solidFill>
                      <a:schemeClr val="accent2">
                        <a:lumMod val="60000"/>
                        <a:lumOff val="40000"/>
                      </a:schemeClr>
                    </a:solidFill>
                  </a:tcPr>
                </a:tc>
                <a:tc>
                  <a:txBody>
                    <a:bodyPr/>
                    <a:lstStyle/>
                    <a:p>
                      <a:pPr algn="ctr"/>
                      <a:r>
                        <a:rPr lang="en-US" b="1" dirty="0"/>
                        <a:t>Truth is revealed.</a:t>
                      </a:r>
                    </a:p>
                  </a:txBody>
                  <a:tcPr anchor="ctr">
                    <a:solidFill>
                      <a:schemeClr val="accent2">
                        <a:lumMod val="60000"/>
                        <a:lumOff val="40000"/>
                      </a:schemeClr>
                    </a:solidFill>
                  </a:tcPr>
                </a:tc>
                <a:tc>
                  <a:txBody>
                    <a:bodyPr/>
                    <a:lstStyle/>
                    <a:p>
                      <a:pPr algn="ctr"/>
                      <a:r>
                        <a:rPr lang="en-US" b="1" dirty="0"/>
                        <a:t>“I believe.”</a:t>
                      </a:r>
                    </a:p>
                  </a:txBody>
                  <a:tcPr anchor="ctr">
                    <a:solidFill>
                      <a:schemeClr val="accent2">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a:t>God is assumed.</a:t>
                      </a:r>
                    </a:p>
                  </a:txBody>
                  <a:tcPr anchor="ctr">
                    <a:solidFill>
                      <a:schemeClr val="accent2">
                        <a:lumMod val="60000"/>
                        <a:lumOff val="40000"/>
                      </a:schemeClr>
                    </a:solidFill>
                  </a:tcPr>
                </a:tc>
                <a:tc>
                  <a:txBody>
                    <a:bodyPr/>
                    <a:lstStyle/>
                    <a:p>
                      <a:pPr algn="ctr"/>
                      <a:r>
                        <a:rPr lang="en-US" b="1" dirty="0"/>
                        <a:t>Soul</a:t>
                      </a:r>
                    </a:p>
                  </a:txBody>
                  <a:tcPr anchor="ctr">
                    <a:solidFill>
                      <a:schemeClr val="accent2">
                        <a:lumMod val="60000"/>
                        <a:lumOff val="40000"/>
                      </a:schemeClr>
                    </a:solidFill>
                  </a:tcPr>
                </a:tc>
                <a:tc>
                  <a:txBody>
                    <a:bodyPr/>
                    <a:lstStyle/>
                    <a:p>
                      <a:pPr algn="ctr"/>
                      <a:endParaRPr lang="en-US" b="1" dirty="0"/>
                    </a:p>
                  </a:txBody>
                  <a:tcPr anchor="ctr">
                    <a:solidFill>
                      <a:schemeClr val="accent2">
                        <a:lumMod val="60000"/>
                        <a:lumOff val="40000"/>
                      </a:schemeClr>
                    </a:solidFill>
                  </a:tcPr>
                </a:tc>
                <a:extLst>
                  <a:ext uri="{0D108BD9-81ED-4DB2-BD59-A6C34878D82A}">
                    <a16:rowId xmlns:a16="http://schemas.microsoft.com/office/drawing/2014/main" val="1093644185"/>
                  </a:ext>
                </a:extLst>
              </a:tr>
              <a:tr h="1224927">
                <a:tc>
                  <a:txBody>
                    <a:bodyPr/>
                    <a:lstStyle/>
                    <a:p>
                      <a:pPr algn="ctr"/>
                      <a:r>
                        <a:rPr lang="en-US" b="1" dirty="0"/>
                        <a:t>MODERNISM</a:t>
                      </a:r>
                    </a:p>
                  </a:txBody>
                  <a:tcPr anchor="ctr">
                    <a:solidFill>
                      <a:schemeClr val="accent2">
                        <a:lumMod val="40000"/>
                        <a:lumOff val="60000"/>
                      </a:schemeClr>
                    </a:solidFill>
                  </a:tcPr>
                </a:tc>
                <a:tc>
                  <a:txBody>
                    <a:bodyPr/>
                    <a:lstStyle/>
                    <a:p>
                      <a:pPr algn="ctr"/>
                      <a:r>
                        <a:rPr lang="en-US" b="1" dirty="0"/>
                        <a:t>Truth is discovered.</a:t>
                      </a:r>
                    </a:p>
                  </a:txBody>
                  <a:tcPr anchor="ctr">
                    <a:solidFill>
                      <a:schemeClr val="accent2">
                        <a:lumMod val="40000"/>
                        <a:lumOff val="60000"/>
                      </a:schemeClr>
                    </a:solidFill>
                  </a:tcPr>
                </a:tc>
                <a:tc>
                  <a:txBody>
                    <a:bodyPr/>
                    <a:lstStyle/>
                    <a:p>
                      <a:pPr algn="ctr"/>
                      <a:r>
                        <a:rPr lang="en-US" b="1" dirty="0"/>
                        <a:t>“I think.”</a:t>
                      </a:r>
                    </a:p>
                  </a:txBody>
                  <a:tcPr anchor="ctr">
                    <a:solidFill>
                      <a:schemeClr val="accent2">
                        <a:lumMod val="40000"/>
                        <a:lumOff val="60000"/>
                      </a:schemeClr>
                    </a:solidFill>
                  </a:tcPr>
                </a:tc>
                <a:tc>
                  <a:txBody>
                    <a:bodyPr/>
                    <a:lstStyle/>
                    <a:p>
                      <a:pPr algn="ctr"/>
                      <a:r>
                        <a:rPr lang="en-US" b="1" dirty="0"/>
                        <a:t>God is dead.</a:t>
                      </a:r>
                    </a:p>
                  </a:txBody>
                  <a:tcPr anchor="ctr">
                    <a:solidFill>
                      <a:schemeClr val="accent2">
                        <a:lumMod val="40000"/>
                        <a:lumOff val="60000"/>
                      </a:schemeClr>
                    </a:solidFill>
                  </a:tcPr>
                </a:tc>
                <a:tc>
                  <a:txBody>
                    <a:bodyPr/>
                    <a:lstStyle/>
                    <a:p>
                      <a:pPr algn="ctr"/>
                      <a:r>
                        <a:rPr lang="en-US" b="1" dirty="0"/>
                        <a:t>Mind</a:t>
                      </a:r>
                    </a:p>
                  </a:txBody>
                  <a:tcPr anchor="ctr">
                    <a:solidFill>
                      <a:schemeClr val="accent2">
                        <a:lumMod val="40000"/>
                        <a:lumOff val="60000"/>
                      </a:schemeClr>
                    </a:solidFill>
                  </a:tcPr>
                </a:tc>
                <a:tc>
                  <a:txBody>
                    <a:bodyPr/>
                    <a:lstStyle/>
                    <a:p>
                      <a:pPr algn="ctr"/>
                      <a:endParaRPr lang="en-US" b="1" dirty="0"/>
                    </a:p>
                  </a:txBody>
                  <a:tcPr anchor="ctr">
                    <a:solidFill>
                      <a:schemeClr val="accent2">
                        <a:lumMod val="40000"/>
                        <a:lumOff val="60000"/>
                      </a:schemeClr>
                    </a:solidFill>
                  </a:tcPr>
                </a:tc>
                <a:extLst>
                  <a:ext uri="{0D108BD9-81ED-4DB2-BD59-A6C34878D82A}">
                    <a16:rowId xmlns:a16="http://schemas.microsoft.com/office/drawing/2014/main" val="243712572"/>
                  </a:ext>
                </a:extLst>
              </a:tr>
              <a:tr h="1224927">
                <a:tc>
                  <a:txBody>
                    <a:bodyPr/>
                    <a:lstStyle/>
                    <a:p>
                      <a:pPr algn="ctr"/>
                      <a:r>
                        <a:rPr lang="en-US" b="1" dirty="0"/>
                        <a:t>POSTMODERNISM</a:t>
                      </a:r>
                    </a:p>
                  </a:txBody>
                  <a:tcPr anchor="ctr"/>
                </a:tc>
                <a:tc>
                  <a:txBody>
                    <a:bodyPr/>
                    <a:lstStyle/>
                    <a:p>
                      <a:pPr algn="ctr"/>
                      <a:r>
                        <a:rPr lang="en-US" b="1" dirty="0"/>
                        <a:t>Truth is nonexistent.</a:t>
                      </a:r>
                    </a:p>
                  </a:txBody>
                  <a:tcPr anchor="ctr"/>
                </a:tc>
                <a:tc>
                  <a:txBody>
                    <a:bodyPr/>
                    <a:lstStyle/>
                    <a:p>
                      <a:pPr algn="ctr"/>
                      <a:r>
                        <a:rPr lang="en-US" b="1" dirty="0"/>
                        <a:t>“I feel.”</a:t>
                      </a:r>
                    </a:p>
                  </a:txBody>
                  <a:tcPr anchor="ctr"/>
                </a:tc>
                <a:tc>
                  <a:txBody>
                    <a:bodyPr/>
                    <a:lstStyle/>
                    <a:p>
                      <a:pPr algn="ctr"/>
                      <a:r>
                        <a:rPr lang="en-US" b="1" dirty="0"/>
                        <a:t>Truth is dead.</a:t>
                      </a:r>
                    </a:p>
                    <a:p>
                      <a:pPr algn="ctr"/>
                      <a:r>
                        <a:rPr lang="en-US" b="1" dirty="0"/>
                        <a:t>Sin is dead.</a:t>
                      </a:r>
                    </a:p>
                    <a:p>
                      <a:pPr algn="ctr"/>
                      <a:r>
                        <a:rPr lang="en-US" b="1" dirty="0"/>
                        <a:t>“God” is back.</a:t>
                      </a:r>
                    </a:p>
                  </a:txBody>
                  <a:tcPr anchor="ctr"/>
                </a:tc>
                <a:tc>
                  <a:txBody>
                    <a:bodyPr/>
                    <a:lstStyle/>
                    <a:p>
                      <a:pPr algn="ctr"/>
                      <a:r>
                        <a:rPr lang="en-US" b="1" dirty="0"/>
                        <a:t>Emotions</a:t>
                      </a:r>
                      <a:br>
                        <a:rPr lang="en-US" b="1" dirty="0"/>
                      </a:br>
                      <a:r>
                        <a:rPr lang="en-US" b="1" dirty="0"/>
                        <a:t>and “Self”</a:t>
                      </a:r>
                    </a:p>
                  </a:txBody>
                  <a:tcPr anchor="ctr"/>
                </a:tc>
                <a:tc>
                  <a:txBody>
                    <a:bodyPr/>
                    <a:lstStyle/>
                    <a:p>
                      <a:pPr algn="ctr"/>
                      <a:endParaRPr lang="en-US" b="1" dirty="0"/>
                    </a:p>
                  </a:txBody>
                  <a:tcPr anchor="ctr"/>
                </a:tc>
                <a:extLst>
                  <a:ext uri="{0D108BD9-81ED-4DB2-BD59-A6C34878D82A}">
                    <a16:rowId xmlns:a16="http://schemas.microsoft.com/office/drawing/2014/main" val="1525465860"/>
                  </a:ext>
                </a:extLst>
              </a:tr>
            </a:tbl>
          </a:graphicData>
        </a:graphic>
      </p:graphicFrame>
      <p:sp>
        <p:nvSpPr>
          <p:cNvPr id="3" name="Double-click to edit">
            <a:extLst>
              <a:ext uri="{FF2B5EF4-FFF2-40B4-BE49-F238E27FC236}">
                <a16:creationId xmlns:a16="http://schemas.microsoft.com/office/drawing/2014/main" id="{54E2AD91-C6C6-4BBE-9562-3DA69BE24E55}"/>
              </a:ext>
            </a:extLst>
          </p:cNvPr>
          <p:cNvSpPr txBox="1">
            <a:spLocks/>
          </p:cNvSpPr>
          <p:nvPr/>
        </p:nvSpPr>
        <p:spPr>
          <a:xfrm>
            <a:off x="506027" y="1096175"/>
            <a:ext cx="11274641" cy="844551"/>
          </a:xfrm>
          <a:prstGeom prst="rect">
            <a:avLst/>
          </a:prstGeom>
          <a:solidFill>
            <a:srgbClr val="4A4A4A"/>
          </a:solidFill>
          <a:effectLst>
            <a:outerShdw blurRad="50800" dist="38100" dir="5400000" algn="t"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390227">
              <a:lnSpc>
                <a:spcPts val="7000"/>
              </a:lnSpc>
              <a:defRPr sz="7600"/>
            </a:pPr>
            <a:r>
              <a:rPr lang="en-US" sz="5400" b="1" dirty="0">
                <a:solidFill>
                  <a:schemeClr val="bg1"/>
                </a:solidFill>
              </a:rPr>
              <a:t>300 Years of Western Thought</a:t>
            </a:r>
          </a:p>
        </p:txBody>
      </p:sp>
      <p:pic>
        <p:nvPicPr>
          <p:cNvPr id="1026" name="Picture 2" descr="Catholic Church Clipart Images – Browse 9,519 Stock Photos ...">
            <a:extLst>
              <a:ext uri="{FF2B5EF4-FFF2-40B4-BE49-F238E27FC236}">
                <a16:creationId xmlns:a16="http://schemas.microsoft.com/office/drawing/2014/main" id="{FC160814-790C-98F9-A49F-08A17011A953}"/>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37998" y="2392232"/>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285,100+ Science Lab Stock Illustrations, Royalty-Free Vector Graphics &amp; Clip  Art - iStock | Laboratory background, Science, Scientist">
            <a:extLst>
              <a:ext uri="{FF2B5EF4-FFF2-40B4-BE49-F238E27FC236}">
                <a16:creationId xmlns:a16="http://schemas.microsoft.com/office/drawing/2014/main" id="{01CDB7E0-87D9-0D76-D393-16AA2E079B36}"/>
              </a:ext>
            </a:extLst>
          </p:cNvPr>
          <p:cNvPicPr>
            <a:picLocks noChangeAspect="1" noChangeArrowheads="1"/>
          </p:cNvPicPr>
          <p:nvPr/>
        </p:nvPicPr>
        <p:blipFill>
          <a:blip r:embed="rId3">
            <a:clrChange>
              <a:clrFrom>
                <a:srgbClr val="FFFFFF"/>
              </a:clrFrom>
              <a:clrTo>
                <a:srgbClr val="FFFFFF">
                  <a:alpha val="0"/>
                </a:srgbClr>
              </a:clrTo>
            </a:clrChange>
            <a:biLevel thresh="75000"/>
            <a:extLst>
              <a:ext uri="{28A0092B-C50C-407E-A947-70E740481C1C}">
                <a14:useLocalDpi xmlns:a14="http://schemas.microsoft.com/office/drawing/2010/main" val="0"/>
              </a:ext>
            </a:extLst>
          </a:blip>
          <a:srcRect/>
          <a:stretch>
            <a:fillRect/>
          </a:stretch>
        </p:blipFill>
        <p:spPr bwMode="auto">
          <a:xfrm>
            <a:off x="9937997" y="3578099"/>
            <a:ext cx="1714501" cy="17145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eart Clipart Vector Art, Icons, and Graphics for Free Download">
            <a:extLst>
              <a:ext uri="{FF2B5EF4-FFF2-40B4-BE49-F238E27FC236}">
                <a16:creationId xmlns:a16="http://schemas.microsoft.com/office/drawing/2014/main" id="{7EE20333-B94C-267E-43EB-750CD567E380}"/>
              </a:ext>
            </a:extLst>
          </p:cNvPr>
          <p:cNvPicPr>
            <a:picLocks noChangeAspect="1" noChangeArrowheads="1"/>
          </p:cNvPicPr>
          <p:nvPr/>
        </p:nvPicPr>
        <p:blipFill>
          <a:blip r:embed="rId4">
            <a:clrChange>
              <a:clrFrom>
                <a:srgbClr val="FFFFFF"/>
              </a:clrFrom>
              <a:clrTo>
                <a:srgbClr val="FFFFFF">
                  <a:alpha val="0"/>
                </a:srgbClr>
              </a:clrTo>
            </a:clrChange>
            <a:biLevel thresh="75000"/>
            <a:extLst>
              <a:ext uri="{28A0092B-C50C-407E-A947-70E740481C1C}">
                <a14:useLocalDpi xmlns:a14="http://schemas.microsoft.com/office/drawing/2010/main" val="0"/>
              </a:ext>
            </a:extLst>
          </a:blip>
          <a:srcRect/>
          <a:stretch>
            <a:fillRect/>
          </a:stretch>
        </p:blipFill>
        <p:spPr bwMode="auto">
          <a:xfrm>
            <a:off x="10104624" y="4957368"/>
            <a:ext cx="1418591" cy="1315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71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5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2"/>
                                        </p:tgtEl>
                                        <p:attrNameLst>
                                          <p:attrName>style.visibility</p:attrName>
                                        </p:attrNameLst>
                                      </p:cBhvr>
                                      <p:to>
                                        <p:strVal val="visible"/>
                                      </p:to>
                                    </p:set>
                                    <p:animEffect transition="in" filter="fade">
                                      <p:cBhvr>
                                        <p:cTn id="17"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FE445-DA49-E743-C358-DBE0ABE7BAD9}"/>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D90C6E7-B02A-1014-D254-B0D29A929373}"/>
              </a:ext>
            </a:extLst>
          </p:cNvPr>
          <p:cNvGraphicFramePr>
            <a:graphicFrameLocks noGrp="1"/>
          </p:cNvGraphicFramePr>
          <p:nvPr/>
        </p:nvGraphicFramePr>
        <p:xfrm>
          <a:off x="603683" y="2597960"/>
          <a:ext cx="10984634" cy="3674781"/>
        </p:xfrm>
        <a:graphic>
          <a:graphicData uri="http://schemas.openxmlformats.org/drawingml/2006/table">
            <a:tbl>
              <a:tblPr firstRow="1" bandRow="1">
                <a:tableStyleId>{8A107856-5554-42FB-B03E-39F5DBC370BA}</a:tableStyleId>
              </a:tblPr>
              <a:tblGrid>
                <a:gridCol w="2414725">
                  <a:extLst>
                    <a:ext uri="{9D8B030D-6E8A-4147-A177-3AD203B41FA5}">
                      <a16:colId xmlns:a16="http://schemas.microsoft.com/office/drawing/2014/main" val="72058719"/>
                    </a:ext>
                  </a:extLst>
                </a:gridCol>
                <a:gridCol w="1997475">
                  <a:extLst>
                    <a:ext uri="{9D8B030D-6E8A-4147-A177-3AD203B41FA5}">
                      <a16:colId xmlns:a16="http://schemas.microsoft.com/office/drawing/2014/main" val="1756429925"/>
                    </a:ext>
                  </a:extLst>
                </a:gridCol>
                <a:gridCol w="1606859">
                  <a:extLst>
                    <a:ext uri="{9D8B030D-6E8A-4147-A177-3AD203B41FA5}">
                      <a16:colId xmlns:a16="http://schemas.microsoft.com/office/drawing/2014/main" val="1891316695"/>
                    </a:ext>
                  </a:extLst>
                </a:gridCol>
                <a:gridCol w="1997475">
                  <a:extLst>
                    <a:ext uri="{9D8B030D-6E8A-4147-A177-3AD203B41FA5}">
                      <a16:colId xmlns:a16="http://schemas.microsoft.com/office/drawing/2014/main" val="912011244"/>
                    </a:ext>
                  </a:extLst>
                </a:gridCol>
                <a:gridCol w="1340529">
                  <a:extLst>
                    <a:ext uri="{9D8B030D-6E8A-4147-A177-3AD203B41FA5}">
                      <a16:colId xmlns:a16="http://schemas.microsoft.com/office/drawing/2014/main" val="1833792903"/>
                    </a:ext>
                  </a:extLst>
                </a:gridCol>
                <a:gridCol w="1627571">
                  <a:extLst>
                    <a:ext uri="{9D8B030D-6E8A-4147-A177-3AD203B41FA5}">
                      <a16:colId xmlns:a16="http://schemas.microsoft.com/office/drawing/2014/main" val="713881476"/>
                    </a:ext>
                  </a:extLst>
                </a:gridCol>
              </a:tblGrid>
              <a:tr h="1224927">
                <a:tc>
                  <a:txBody>
                    <a:bodyPr/>
                    <a:lstStyle/>
                    <a:p>
                      <a:pPr algn="ctr"/>
                      <a:r>
                        <a:rPr lang="en-US" b="1" dirty="0"/>
                        <a:t>THEISM</a:t>
                      </a:r>
                    </a:p>
                  </a:txBody>
                  <a:tcPr anchor="ctr">
                    <a:solidFill>
                      <a:schemeClr val="accent2">
                        <a:lumMod val="60000"/>
                        <a:lumOff val="40000"/>
                      </a:schemeClr>
                    </a:solidFill>
                  </a:tcPr>
                </a:tc>
                <a:tc>
                  <a:txBody>
                    <a:bodyPr/>
                    <a:lstStyle/>
                    <a:p>
                      <a:pPr algn="ctr"/>
                      <a:r>
                        <a:rPr lang="en-US" b="1" dirty="0"/>
                        <a:t>Truth is revealed.</a:t>
                      </a:r>
                    </a:p>
                  </a:txBody>
                  <a:tcPr anchor="ctr">
                    <a:solidFill>
                      <a:schemeClr val="accent2">
                        <a:lumMod val="60000"/>
                        <a:lumOff val="40000"/>
                      </a:schemeClr>
                    </a:solidFill>
                  </a:tcPr>
                </a:tc>
                <a:tc>
                  <a:txBody>
                    <a:bodyPr/>
                    <a:lstStyle/>
                    <a:p>
                      <a:pPr algn="ctr"/>
                      <a:r>
                        <a:rPr lang="en-US" b="1" dirty="0"/>
                        <a:t>“I believe.”</a:t>
                      </a:r>
                    </a:p>
                  </a:txBody>
                  <a:tcPr anchor="ctr">
                    <a:solidFill>
                      <a:schemeClr val="accent2">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a:t>God is assumed.</a:t>
                      </a:r>
                    </a:p>
                  </a:txBody>
                  <a:tcPr anchor="ctr">
                    <a:solidFill>
                      <a:schemeClr val="accent2">
                        <a:lumMod val="60000"/>
                        <a:lumOff val="40000"/>
                      </a:schemeClr>
                    </a:solidFill>
                  </a:tcPr>
                </a:tc>
                <a:tc>
                  <a:txBody>
                    <a:bodyPr/>
                    <a:lstStyle/>
                    <a:p>
                      <a:pPr algn="ctr"/>
                      <a:r>
                        <a:rPr lang="en-US" b="1" dirty="0"/>
                        <a:t>Soul</a:t>
                      </a:r>
                    </a:p>
                  </a:txBody>
                  <a:tcPr anchor="ctr">
                    <a:solidFill>
                      <a:schemeClr val="accent2">
                        <a:lumMod val="60000"/>
                        <a:lumOff val="40000"/>
                      </a:schemeClr>
                    </a:solidFill>
                  </a:tcPr>
                </a:tc>
                <a:tc>
                  <a:txBody>
                    <a:bodyPr/>
                    <a:lstStyle/>
                    <a:p>
                      <a:pPr algn="ctr"/>
                      <a:endParaRPr lang="en-US" b="1" dirty="0"/>
                    </a:p>
                  </a:txBody>
                  <a:tcPr anchor="ctr">
                    <a:solidFill>
                      <a:schemeClr val="accent2">
                        <a:lumMod val="60000"/>
                        <a:lumOff val="40000"/>
                      </a:schemeClr>
                    </a:solidFill>
                  </a:tcPr>
                </a:tc>
                <a:extLst>
                  <a:ext uri="{0D108BD9-81ED-4DB2-BD59-A6C34878D82A}">
                    <a16:rowId xmlns:a16="http://schemas.microsoft.com/office/drawing/2014/main" val="1093644185"/>
                  </a:ext>
                </a:extLst>
              </a:tr>
              <a:tr h="1224927">
                <a:tc>
                  <a:txBody>
                    <a:bodyPr/>
                    <a:lstStyle/>
                    <a:p>
                      <a:pPr algn="ctr"/>
                      <a:r>
                        <a:rPr lang="en-US" b="1" dirty="0"/>
                        <a:t>MODERNISM</a:t>
                      </a:r>
                    </a:p>
                  </a:txBody>
                  <a:tcPr anchor="ctr">
                    <a:solidFill>
                      <a:schemeClr val="accent2">
                        <a:lumMod val="40000"/>
                        <a:lumOff val="60000"/>
                      </a:schemeClr>
                    </a:solidFill>
                  </a:tcPr>
                </a:tc>
                <a:tc>
                  <a:txBody>
                    <a:bodyPr/>
                    <a:lstStyle/>
                    <a:p>
                      <a:pPr algn="ctr"/>
                      <a:r>
                        <a:rPr lang="en-US" b="1" dirty="0"/>
                        <a:t>Truth is discovered.</a:t>
                      </a:r>
                    </a:p>
                  </a:txBody>
                  <a:tcPr anchor="ctr">
                    <a:solidFill>
                      <a:schemeClr val="accent2">
                        <a:lumMod val="40000"/>
                        <a:lumOff val="60000"/>
                      </a:schemeClr>
                    </a:solidFill>
                  </a:tcPr>
                </a:tc>
                <a:tc>
                  <a:txBody>
                    <a:bodyPr/>
                    <a:lstStyle/>
                    <a:p>
                      <a:pPr algn="ctr"/>
                      <a:r>
                        <a:rPr lang="en-US" b="1" dirty="0"/>
                        <a:t>“I think.”</a:t>
                      </a:r>
                    </a:p>
                  </a:txBody>
                  <a:tcPr anchor="ctr">
                    <a:solidFill>
                      <a:schemeClr val="accent2">
                        <a:lumMod val="40000"/>
                        <a:lumOff val="60000"/>
                      </a:schemeClr>
                    </a:solidFill>
                  </a:tcPr>
                </a:tc>
                <a:tc>
                  <a:txBody>
                    <a:bodyPr/>
                    <a:lstStyle/>
                    <a:p>
                      <a:pPr algn="ctr"/>
                      <a:r>
                        <a:rPr lang="en-US" b="1" dirty="0"/>
                        <a:t>God is dead.</a:t>
                      </a:r>
                    </a:p>
                  </a:txBody>
                  <a:tcPr anchor="ctr">
                    <a:solidFill>
                      <a:schemeClr val="accent2">
                        <a:lumMod val="40000"/>
                        <a:lumOff val="60000"/>
                      </a:schemeClr>
                    </a:solidFill>
                  </a:tcPr>
                </a:tc>
                <a:tc>
                  <a:txBody>
                    <a:bodyPr/>
                    <a:lstStyle/>
                    <a:p>
                      <a:pPr algn="ctr"/>
                      <a:r>
                        <a:rPr lang="en-US" b="1" dirty="0"/>
                        <a:t>Mind</a:t>
                      </a:r>
                    </a:p>
                  </a:txBody>
                  <a:tcPr anchor="ctr">
                    <a:solidFill>
                      <a:schemeClr val="accent2">
                        <a:lumMod val="40000"/>
                        <a:lumOff val="60000"/>
                      </a:schemeClr>
                    </a:solidFill>
                  </a:tcPr>
                </a:tc>
                <a:tc>
                  <a:txBody>
                    <a:bodyPr/>
                    <a:lstStyle/>
                    <a:p>
                      <a:pPr algn="ctr"/>
                      <a:endParaRPr lang="en-US" b="1" dirty="0"/>
                    </a:p>
                  </a:txBody>
                  <a:tcPr anchor="ctr">
                    <a:solidFill>
                      <a:schemeClr val="accent2">
                        <a:lumMod val="40000"/>
                        <a:lumOff val="60000"/>
                      </a:schemeClr>
                    </a:solidFill>
                  </a:tcPr>
                </a:tc>
                <a:extLst>
                  <a:ext uri="{0D108BD9-81ED-4DB2-BD59-A6C34878D82A}">
                    <a16:rowId xmlns:a16="http://schemas.microsoft.com/office/drawing/2014/main" val="243712572"/>
                  </a:ext>
                </a:extLst>
              </a:tr>
              <a:tr h="1224927">
                <a:tc>
                  <a:txBody>
                    <a:bodyPr/>
                    <a:lstStyle/>
                    <a:p>
                      <a:pPr algn="ctr"/>
                      <a:r>
                        <a:rPr lang="en-US" b="1" dirty="0"/>
                        <a:t>POSTMODERNISM</a:t>
                      </a:r>
                    </a:p>
                  </a:txBody>
                  <a:tcPr anchor="ctr"/>
                </a:tc>
                <a:tc>
                  <a:txBody>
                    <a:bodyPr/>
                    <a:lstStyle/>
                    <a:p>
                      <a:pPr algn="ctr"/>
                      <a:r>
                        <a:rPr lang="en-US" b="1" dirty="0"/>
                        <a:t>Truth is nonexistent.</a:t>
                      </a:r>
                    </a:p>
                  </a:txBody>
                  <a:tcPr anchor="ctr"/>
                </a:tc>
                <a:tc>
                  <a:txBody>
                    <a:bodyPr/>
                    <a:lstStyle/>
                    <a:p>
                      <a:pPr algn="ctr"/>
                      <a:r>
                        <a:rPr lang="en-US" b="1" dirty="0"/>
                        <a:t>“I feel.”</a:t>
                      </a:r>
                    </a:p>
                  </a:txBody>
                  <a:tcPr anchor="ctr"/>
                </a:tc>
                <a:tc>
                  <a:txBody>
                    <a:bodyPr/>
                    <a:lstStyle/>
                    <a:p>
                      <a:pPr algn="ctr"/>
                      <a:r>
                        <a:rPr lang="en-US" b="1" dirty="0"/>
                        <a:t>Truth is dead.</a:t>
                      </a:r>
                    </a:p>
                    <a:p>
                      <a:pPr algn="ctr"/>
                      <a:r>
                        <a:rPr lang="en-US" b="1" dirty="0"/>
                        <a:t>Sin is dead.</a:t>
                      </a:r>
                    </a:p>
                    <a:p>
                      <a:pPr algn="ctr"/>
                      <a:r>
                        <a:rPr lang="en-US" b="1" dirty="0"/>
                        <a:t>“God” is back.</a:t>
                      </a:r>
                    </a:p>
                  </a:txBody>
                  <a:tcPr anchor="ctr"/>
                </a:tc>
                <a:tc>
                  <a:txBody>
                    <a:bodyPr/>
                    <a:lstStyle/>
                    <a:p>
                      <a:pPr algn="ctr"/>
                      <a:r>
                        <a:rPr lang="en-US" b="1" dirty="0"/>
                        <a:t>Emotions</a:t>
                      </a:r>
                      <a:br>
                        <a:rPr lang="en-US" b="1" dirty="0"/>
                      </a:br>
                      <a:r>
                        <a:rPr lang="en-US" b="1" dirty="0"/>
                        <a:t>and “Self”</a:t>
                      </a:r>
                    </a:p>
                  </a:txBody>
                  <a:tcPr anchor="ctr"/>
                </a:tc>
                <a:tc>
                  <a:txBody>
                    <a:bodyPr/>
                    <a:lstStyle/>
                    <a:p>
                      <a:pPr algn="ctr"/>
                      <a:endParaRPr lang="en-US" b="1" dirty="0"/>
                    </a:p>
                  </a:txBody>
                  <a:tcPr anchor="ctr"/>
                </a:tc>
                <a:extLst>
                  <a:ext uri="{0D108BD9-81ED-4DB2-BD59-A6C34878D82A}">
                    <a16:rowId xmlns:a16="http://schemas.microsoft.com/office/drawing/2014/main" val="1525465860"/>
                  </a:ext>
                </a:extLst>
              </a:tr>
            </a:tbl>
          </a:graphicData>
        </a:graphic>
      </p:graphicFrame>
      <p:sp>
        <p:nvSpPr>
          <p:cNvPr id="3" name="Double-click to edit">
            <a:extLst>
              <a:ext uri="{FF2B5EF4-FFF2-40B4-BE49-F238E27FC236}">
                <a16:creationId xmlns:a16="http://schemas.microsoft.com/office/drawing/2014/main" id="{5D84EFF0-7B35-7BCA-9FFB-56DAF372325F}"/>
              </a:ext>
            </a:extLst>
          </p:cNvPr>
          <p:cNvSpPr txBox="1">
            <a:spLocks/>
          </p:cNvSpPr>
          <p:nvPr/>
        </p:nvSpPr>
        <p:spPr>
          <a:xfrm>
            <a:off x="506027" y="1096175"/>
            <a:ext cx="11274641" cy="844551"/>
          </a:xfrm>
          <a:prstGeom prst="rect">
            <a:avLst/>
          </a:prstGeom>
          <a:solidFill>
            <a:srgbClr val="4A4A4A"/>
          </a:solidFill>
          <a:effectLst>
            <a:outerShdw blurRad="50800" dist="38100" dir="5400000" algn="t"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390227">
              <a:lnSpc>
                <a:spcPts val="7000"/>
              </a:lnSpc>
              <a:defRPr sz="7600"/>
            </a:pPr>
            <a:r>
              <a:rPr lang="en-US" sz="5400" b="1" dirty="0">
                <a:solidFill>
                  <a:schemeClr val="bg1"/>
                </a:solidFill>
              </a:rPr>
              <a:t>300 Years of Western Thought</a:t>
            </a:r>
          </a:p>
        </p:txBody>
      </p:sp>
      <p:pic>
        <p:nvPicPr>
          <p:cNvPr id="15364" name="Picture 4" descr="Stack of books clipart image free svg file - SVG Heart">
            <a:extLst>
              <a:ext uri="{FF2B5EF4-FFF2-40B4-BE49-F238E27FC236}">
                <a16:creationId xmlns:a16="http://schemas.microsoft.com/office/drawing/2014/main" id="{7161B3BB-0D2C-1E37-A087-4CA59412EB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89342" y="2862173"/>
            <a:ext cx="1211809" cy="806622"/>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Cloud Clipart Vector Art, Icons, and Graphics for Free Download">
            <a:extLst>
              <a:ext uri="{FF2B5EF4-FFF2-40B4-BE49-F238E27FC236}">
                <a16:creationId xmlns:a16="http://schemas.microsoft.com/office/drawing/2014/main" id="{DDDD42D8-48A9-61A9-7864-C140665691C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91450" y="5300645"/>
            <a:ext cx="1334999" cy="675949"/>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descr="165,744 Black Butterfly Stock Vectors and Vector Art | Shutterstock">
            <a:extLst>
              <a:ext uri="{FF2B5EF4-FFF2-40B4-BE49-F238E27FC236}">
                <a16:creationId xmlns:a16="http://schemas.microsoft.com/office/drawing/2014/main" id="{65333B54-09D2-D982-738A-DA1801569486}"/>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3875"/>
          <a:stretch/>
        </p:blipFill>
        <p:spPr bwMode="auto">
          <a:xfrm rot="20741158">
            <a:off x="10329175" y="5206338"/>
            <a:ext cx="932142" cy="864562"/>
          </a:xfrm>
          <a:prstGeom prst="rect">
            <a:avLst/>
          </a:prstGeom>
          <a:noFill/>
          <a:extLst>
            <a:ext uri="{909E8E84-426E-40DD-AFC4-6F175D3DCCD1}">
              <a14:hiddenFill xmlns:a14="http://schemas.microsoft.com/office/drawing/2010/main">
                <a:solidFill>
                  <a:srgbClr val="FFFFFF"/>
                </a:solidFill>
              </a14:hiddenFill>
            </a:ext>
          </a:extLst>
        </p:spPr>
      </p:pic>
      <p:pic>
        <p:nvPicPr>
          <p:cNvPr id="15374" name="Picture 14" descr="Factory Silhouette Free PNG Image｜Illustoon">
            <a:extLst>
              <a:ext uri="{FF2B5EF4-FFF2-40B4-BE49-F238E27FC236}">
                <a16:creationId xmlns:a16="http://schemas.microsoft.com/office/drawing/2014/main" id="{62EB6CE2-BCE9-AF32-108F-8BF48C035518}"/>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36768" y="3983723"/>
            <a:ext cx="1116956" cy="98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057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fade">
                                      <p:cBhvr>
                                        <p:cTn id="7" dur="500"/>
                                        <p:tgtEl>
                                          <p:spTgt spid="153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74"/>
                                        </p:tgtEl>
                                        <p:attrNameLst>
                                          <p:attrName>style.visibility</p:attrName>
                                        </p:attrNameLst>
                                      </p:cBhvr>
                                      <p:to>
                                        <p:strVal val="visible"/>
                                      </p:to>
                                    </p:set>
                                    <p:animEffect transition="in" filter="fade">
                                      <p:cBhvr>
                                        <p:cTn id="12" dur="500"/>
                                        <p:tgtEl>
                                          <p:spTgt spid="153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70"/>
                                        </p:tgtEl>
                                        <p:attrNameLst>
                                          <p:attrName>style.visibility</p:attrName>
                                        </p:attrNameLst>
                                      </p:cBhvr>
                                      <p:to>
                                        <p:strVal val="visible"/>
                                      </p:to>
                                    </p:set>
                                    <p:animEffect transition="in" filter="fade">
                                      <p:cBhvr>
                                        <p:cTn id="17" dur="500"/>
                                        <p:tgtEl>
                                          <p:spTgt spid="15370"/>
                                        </p:tgtEl>
                                      </p:cBhvr>
                                    </p:animEffect>
                                  </p:childTnLst>
                                </p:cTn>
                              </p:par>
                              <p:par>
                                <p:cTn id="18" presetID="10" presetClass="entr" presetSubtype="0" fill="hold" nodeType="withEffect">
                                  <p:stCondLst>
                                    <p:cond delay="0"/>
                                  </p:stCondLst>
                                  <p:childTnLst>
                                    <p:set>
                                      <p:cBhvr>
                                        <p:cTn id="19" dur="1" fill="hold">
                                          <p:stCondLst>
                                            <p:cond delay="0"/>
                                          </p:stCondLst>
                                        </p:cTn>
                                        <p:tgtEl>
                                          <p:spTgt spid="15366"/>
                                        </p:tgtEl>
                                        <p:attrNameLst>
                                          <p:attrName>style.visibility</p:attrName>
                                        </p:attrNameLst>
                                      </p:cBhvr>
                                      <p:to>
                                        <p:strVal val="visible"/>
                                      </p:to>
                                    </p:set>
                                    <p:animEffect transition="in" filter="fade">
                                      <p:cBhvr>
                                        <p:cTn id="20" dur="5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09C17-595B-A6F9-817B-5A66E1F746D0}"/>
            </a:ext>
          </a:extLst>
        </p:cNvPr>
        <p:cNvGrpSpPr/>
        <p:nvPr/>
      </p:nvGrpSpPr>
      <p:grpSpPr>
        <a:xfrm>
          <a:off x="0" y="0"/>
          <a:ext cx="0" cy="0"/>
          <a:chOff x="0" y="0"/>
          <a:chExt cx="0" cy="0"/>
        </a:xfrm>
      </p:grpSpPr>
      <p:sp>
        <p:nvSpPr>
          <p:cNvPr id="8" name="TextBox 4">
            <a:extLst>
              <a:ext uri="{FF2B5EF4-FFF2-40B4-BE49-F238E27FC236}">
                <a16:creationId xmlns:a16="http://schemas.microsoft.com/office/drawing/2014/main" id="{E4FA1BEE-B286-FD3F-9105-ABFD64AA1181}"/>
              </a:ext>
            </a:extLst>
          </p:cNvPr>
          <p:cNvSpPr txBox="1"/>
          <p:nvPr/>
        </p:nvSpPr>
        <p:spPr>
          <a:xfrm>
            <a:off x="1542789" y="917637"/>
            <a:ext cx="9106422" cy="512961"/>
          </a:xfrm>
          <a:prstGeom prst="rect">
            <a:avLst/>
          </a:prstGeom>
        </p:spPr>
        <p:txBody>
          <a:bodyPr wrap="square" lIns="0" tIns="0" rIns="0" bIns="0" rtlCol="0" anchor="t">
            <a:spAutoFit/>
          </a:bodyPr>
          <a:lstStyle/>
          <a:p>
            <a:pPr algn="ctr" defTabSz="609630">
              <a:lnSpc>
                <a:spcPts val="3970"/>
              </a:lnSpc>
            </a:pPr>
            <a:r>
              <a:rPr lang="en-US" sz="3600" b="1" spc="132" dirty="0">
                <a:solidFill>
                  <a:srgbClr val="2C7FC2"/>
                </a:solidFill>
                <a:latin typeface="Gill Sans MT" panose="020B0502020104020203" pitchFamily="34" charset="0"/>
              </a:rPr>
              <a:t>POSTMODERNISM KEYS</a:t>
            </a:r>
          </a:p>
        </p:txBody>
      </p:sp>
      <p:sp>
        <p:nvSpPr>
          <p:cNvPr id="9" name="TextBox 5">
            <a:extLst>
              <a:ext uri="{FF2B5EF4-FFF2-40B4-BE49-F238E27FC236}">
                <a16:creationId xmlns:a16="http://schemas.microsoft.com/office/drawing/2014/main" id="{BEDF4D18-F072-4498-A3A1-236C0E9332DF}"/>
              </a:ext>
            </a:extLst>
          </p:cNvPr>
          <p:cNvSpPr txBox="1"/>
          <p:nvPr/>
        </p:nvSpPr>
        <p:spPr>
          <a:xfrm>
            <a:off x="897698" y="1730318"/>
            <a:ext cx="10396603" cy="3847207"/>
          </a:xfrm>
          <a:prstGeom prst="rect">
            <a:avLst/>
          </a:prstGeom>
        </p:spPr>
        <p:txBody>
          <a:bodyPr wrap="square" lIns="0" tIns="0" rIns="0" bIns="0" rtlCol="0" anchor="t">
            <a:spAutoFit/>
          </a:bodyPr>
          <a:lstStyle/>
          <a:p>
            <a:pPr marL="230188" indent="-230188" defTabSz="609630">
              <a:lnSpc>
                <a:spcPts val="4000"/>
              </a:lnSpc>
              <a:spcBef>
                <a:spcPts val="1800"/>
              </a:spcBef>
            </a:pPr>
            <a:r>
              <a:rPr lang="en-US" sz="3600" dirty="0">
                <a:solidFill>
                  <a:srgbClr val="000000"/>
                </a:solidFill>
                <a:latin typeface="Gill Sans MT" panose="020B0502020104020203" pitchFamily="34" charset="0"/>
              </a:rPr>
              <a:t>1. Pluralism. Evangelism is a dirty word. America's change: "Everyone has rights" is now "Everyone is right."</a:t>
            </a:r>
          </a:p>
          <a:p>
            <a:pPr marL="230188" indent="-230188" defTabSz="609630">
              <a:lnSpc>
                <a:spcPts val="4000"/>
              </a:lnSpc>
              <a:spcBef>
                <a:spcPts val="3000"/>
              </a:spcBef>
            </a:pPr>
            <a:r>
              <a:rPr lang="en-US" sz="3600" dirty="0">
                <a:solidFill>
                  <a:srgbClr val="000000"/>
                </a:solidFill>
                <a:latin typeface="Gill Sans MT" panose="020B0502020104020203" pitchFamily="34" charset="0"/>
              </a:rPr>
              <a:t>2. Tolerance. To believe the Bible, and to preach it, will open you to charges of bigotry.</a:t>
            </a:r>
          </a:p>
          <a:p>
            <a:pPr marL="230188" indent="-230188" defTabSz="609630">
              <a:lnSpc>
                <a:spcPts val="4000"/>
              </a:lnSpc>
              <a:spcBef>
                <a:spcPts val="3000"/>
              </a:spcBef>
            </a:pPr>
            <a:r>
              <a:rPr lang="en-US" sz="3600" dirty="0">
                <a:solidFill>
                  <a:srgbClr val="000000"/>
                </a:solidFill>
                <a:latin typeface="Gill Sans MT" panose="020B0502020104020203" pitchFamily="34" charset="0"/>
              </a:rPr>
              <a:t>3. Deification of the individual. </a:t>
            </a:r>
          </a:p>
        </p:txBody>
      </p:sp>
    </p:spTree>
    <p:extLst>
      <p:ext uri="{BB962C8B-B14F-4D97-AF65-F5344CB8AC3E}">
        <p14:creationId xmlns:p14="http://schemas.microsoft.com/office/powerpoint/2010/main" val="365850509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BF0EB-57F3-BD2F-E5D6-0D401A56C002}"/>
            </a:ext>
          </a:extLst>
        </p:cNvPr>
        <p:cNvGrpSpPr/>
        <p:nvPr/>
      </p:nvGrpSpPr>
      <p:grpSpPr>
        <a:xfrm>
          <a:off x="0" y="0"/>
          <a:ext cx="0" cy="0"/>
          <a:chOff x="0" y="0"/>
          <a:chExt cx="0" cy="0"/>
        </a:xfrm>
      </p:grpSpPr>
      <p:grpSp>
        <p:nvGrpSpPr>
          <p:cNvPr id="4" name="Group 2">
            <a:extLst>
              <a:ext uri="{FF2B5EF4-FFF2-40B4-BE49-F238E27FC236}">
                <a16:creationId xmlns:a16="http://schemas.microsoft.com/office/drawing/2014/main" id="{117108EC-2615-86D4-0D14-AE03D58DE1DB}"/>
              </a:ext>
            </a:extLst>
          </p:cNvPr>
          <p:cNvGrpSpPr/>
          <p:nvPr/>
        </p:nvGrpSpPr>
        <p:grpSpPr>
          <a:xfrm>
            <a:off x="-1" y="4802820"/>
            <a:ext cx="12192000" cy="2123983"/>
            <a:chOff x="0" y="1139133"/>
            <a:chExt cx="17750118" cy="2483259"/>
          </a:xfrm>
        </p:grpSpPr>
        <p:pic>
          <p:nvPicPr>
            <p:cNvPr id="5" name="Picture 3">
              <a:extLst>
                <a:ext uri="{FF2B5EF4-FFF2-40B4-BE49-F238E27FC236}">
                  <a16:creationId xmlns:a16="http://schemas.microsoft.com/office/drawing/2014/main" id="{63EE54B4-E90B-4C29-AD57-EFA76D036FA9}"/>
                </a:ext>
              </a:extLst>
            </p:cNvPr>
            <p:cNvPicPr>
              <a:picLocks noChangeAspect="1"/>
            </p:cNvPicPr>
            <p:nvPr/>
          </p:nvPicPr>
          <p:blipFill>
            <a:blip r:embed="rId2">
              <a:extLst>
                <a:ext uri="{28A0092B-C50C-407E-A947-70E740481C1C}">
                  <a14:useLocalDpi xmlns:a14="http://schemas.microsoft.com/office/drawing/2010/main" val="0"/>
                </a:ext>
              </a:extLst>
            </a:blip>
            <a:srcRect t="18860" b="56157"/>
            <a:stretch/>
          </p:blipFill>
          <p:spPr>
            <a:xfrm>
              <a:off x="0" y="1139133"/>
              <a:ext cx="17750118" cy="2483259"/>
            </a:xfrm>
            <a:prstGeom prst="rect">
              <a:avLst/>
            </a:prstGeom>
          </p:spPr>
        </p:pic>
      </p:grpSp>
      <p:sp>
        <p:nvSpPr>
          <p:cNvPr id="2" name="Double-click to edit">
            <a:extLst>
              <a:ext uri="{FF2B5EF4-FFF2-40B4-BE49-F238E27FC236}">
                <a16:creationId xmlns:a16="http://schemas.microsoft.com/office/drawing/2014/main" id="{46505AC2-BC73-8E18-B29F-2F3056C89478}"/>
              </a:ext>
            </a:extLst>
          </p:cNvPr>
          <p:cNvSpPr txBox="1">
            <a:spLocks/>
          </p:cNvSpPr>
          <p:nvPr/>
        </p:nvSpPr>
        <p:spPr>
          <a:xfrm>
            <a:off x="503067" y="2966775"/>
            <a:ext cx="11185863" cy="844551"/>
          </a:xfrm>
          <a:prstGeom prst="rect">
            <a:avLst/>
          </a:prstGeom>
          <a:effectLst>
            <a:outerShdw blurRad="50800" dist="38100" dir="5400000" algn="t"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390227">
              <a:lnSpc>
                <a:spcPts val="7000"/>
              </a:lnSpc>
              <a:defRPr sz="7600"/>
            </a:pPr>
            <a:r>
              <a:rPr lang="en-US" sz="8000" b="1" dirty="0"/>
              <a:t>Scripture’s Answer to Turbulent Times</a:t>
            </a:r>
          </a:p>
        </p:txBody>
      </p:sp>
      <p:sp>
        <p:nvSpPr>
          <p:cNvPr id="3" name="Double-click to edit">
            <a:extLst>
              <a:ext uri="{FF2B5EF4-FFF2-40B4-BE49-F238E27FC236}">
                <a16:creationId xmlns:a16="http://schemas.microsoft.com/office/drawing/2014/main" id="{93E2C6F8-CB1A-AC9C-9F7A-45755E5DDDE3}"/>
              </a:ext>
            </a:extLst>
          </p:cNvPr>
          <p:cNvSpPr txBox="1">
            <a:spLocks/>
          </p:cNvSpPr>
          <p:nvPr/>
        </p:nvSpPr>
        <p:spPr>
          <a:xfrm>
            <a:off x="-1" y="0"/>
            <a:ext cx="12192000" cy="1975282"/>
          </a:xfrm>
          <a:prstGeom prst="rect">
            <a:avLst/>
          </a:prstGeom>
          <a:solidFill>
            <a:srgbClr val="2480C3"/>
          </a:solidFill>
          <a:effectLst>
            <a:outerShdw blurRad="50800" dist="38100" dir="5400000" algn="t"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390227">
              <a:defRPr sz="7600"/>
            </a:pPr>
            <a:r>
              <a:rPr lang="en-US" sz="6000" b="1" dirty="0">
                <a:solidFill>
                  <a:schemeClr val="bg1"/>
                </a:solidFill>
              </a:rPr>
              <a:t>WHERE  WE  MUST  GO</a:t>
            </a:r>
          </a:p>
        </p:txBody>
      </p:sp>
    </p:spTree>
    <p:extLst>
      <p:ext uri="{BB962C8B-B14F-4D97-AF65-F5344CB8AC3E}">
        <p14:creationId xmlns:p14="http://schemas.microsoft.com/office/powerpoint/2010/main" val="383941370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BD1B3BEB-5657-DD2E-901D-6EE6AFB7A977}"/>
              </a:ext>
            </a:extLst>
          </p:cNvPr>
          <p:cNvSpPr txBox="1"/>
          <p:nvPr/>
        </p:nvSpPr>
        <p:spPr>
          <a:xfrm>
            <a:off x="1251752" y="716959"/>
            <a:ext cx="9561250" cy="519309"/>
          </a:xfrm>
          <a:prstGeom prst="rect">
            <a:avLst/>
          </a:prstGeom>
        </p:spPr>
        <p:txBody>
          <a:bodyPr wrap="square" lIns="0" tIns="0" rIns="0" bIns="0" rtlCol="0" anchor="t">
            <a:spAutoFit/>
          </a:bodyPr>
          <a:lstStyle/>
          <a:p>
            <a:pPr algn="ctr" defTabSz="609630">
              <a:lnSpc>
                <a:spcPts val="3970"/>
              </a:lnSpc>
            </a:pPr>
            <a:r>
              <a:rPr lang="en-US" sz="4400" b="1" spc="132" dirty="0">
                <a:solidFill>
                  <a:srgbClr val="2C7FC2"/>
                </a:solidFill>
                <a:latin typeface="Gill Sans MT" panose="020B0502020104020203" pitchFamily="34" charset="0"/>
              </a:rPr>
              <a:t>2 TIMOTHY 3:14 – 4:5</a:t>
            </a:r>
          </a:p>
        </p:txBody>
      </p:sp>
      <p:sp>
        <p:nvSpPr>
          <p:cNvPr id="7" name="TextBox 5">
            <a:extLst>
              <a:ext uri="{FF2B5EF4-FFF2-40B4-BE49-F238E27FC236}">
                <a16:creationId xmlns:a16="http://schemas.microsoft.com/office/drawing/2014/main" id="{FB1A814F-BE5C-5A3E-3D71-16B29B72E3A2}"/>
              </a:ext>
            </a:extLst>
          </p:cNvPr>
          <p:cNvSpPr txBox="1"/>
          <p:nvPr/>
        </p:nvSpPr>
        <p:spPr>
          <a:xfrm>
            <a:off x="1315375" y="1592316"/>
            <a:ext cx="9561249" cy="4539704"/>
          </a:xfrm>
          <a:prstGeom prst="rect">
            <a:avLst/>
          </a:prstGeom>
        </p:spPr>
        <p:txBody>
          <a:bodyPr wrap="square" lIns="0" tIns="0" rIns="0" bIns="0" rtlCol="0" anchor="t">
            <a:spAutoFit/>
          </a:bodyPr>
          <a:lstStyle/>
          <a:p>
            <a:pPr marL="457200" indent="-457200" defTabSz="609630">
              <a:lnSpc>
                <a:spcPts val="3800"/>
              </a:lnSpc>
              <a:buClr>
                <a:schemeClr val="accent6"/>
              </a:buClr>
              <a:buFont typeface="Wingdings" panose="05000000000000000000" pitchFamily="2" charset="2"/>
              <a:buChar char="§"/>
            </a:pPr>
            <a:r>
              <a:rPr lang="en-US" sz="3000" spc="61" dirty="0">
                <a:solidFill>
                  <a:srgbClr val="000000"/>
                </a:solidFill>
                <a:latin typeface="Gill Sans MT" panose="020B0502020104020203" pitchFamily="34" charset="0"/>
              </a:rPr>
              <a:t>It is doctrinal, but it was given as a real-life, practical answer to the “perilous” last days in which deceivers are getting worse and worse (3:1, 13; 4:3-4).</a:t>
            </a:r>
          </a:p>
          <a:p>
            <a:pPr marL="457200" indent="-457200" defTabSz="609630">
              <a:lnSpc>
                <a:spcPts val="3800"/>
              </a:lnSpc>
              <a:spcBef>
                <a:spcPts val="600"/>
              </a:spcBef>
              <a:buClr>
                <a:schemeClr val="accent6"/>
              </a:buClr>
              <a:buFont typeface="Wingdings" panose="05000000000000000000" pitchFamily="2" charset="2"/>
              <a:buChar char="§"/>
            </a:pPr>
            <a:r>
              <a:rPr lang="en-US" sz="3000" spc="61" dirty="0">
                <a:solidFill>
                  <a:srgbClr val="000000"/>
                </a:solidFill>
                <a:latin typeface="Gill Sans MT" panose="020B0502020104020203" pitchFamily="34" charset="0"/>
              </a:rPr>
              <a:t>It contrasts the ever-worsening world with the true Christian: </a:t>
            </a:r>
            <a:r>
              <a:rPr lang="en-US" sz="3000" i="1" spc="61" dirty="0">
                <a:solidFill>
                  <a:srgbClr val="000000"/>
                </a:solidFill>
                <a:latin typeface="Gill Sans MT" panose="020B0502020104020203" pitchFamily="34" charset="0"/>
              </a:rPr>
              <a:t>“But as for </a:t>
            </a:r>
            <a:r>
              <a:rPr lang="en-US" sz="3000" i="1" u="sng" spc="61" dirty="0">
                <a:solidFill>
                  <a:srgbClr val="000000"/>
                </a:solidFill>
                <a:latin typeface="Gill Sans MT" panose="020B0502020104020203" pitchFamily="34" charset="0"/>
              </a:rPr>
              <a:t>you</a:t>
            </a:r>
            <a:r>
              <a:rPr lang="en-US" sz="3000" i="1" spc="61" dirty="0">
                <a:solidFill>
                  <a:srgbClr val="000000"/>
                </a:solidFill>
                <a:latin typeface="Gill Sans MT" panose="020B0502020104020203" pitchFamily="34" charset="0"/>
              </a:rPr>
              <a:t>…”</a:t>
            </a:r>
            <a:endParaRPr lang="en-US" sz="3000" spc="61" dirty="0">
              <a:solidFill>
                <a:srgbClr val="000000"/>
              </a:solidFill>
              <a:latin typeface="Gill Sans MT" panose="020B0502020104020203" pitchFamily="34" charset="0"/>
            </a:endParaRPr>
          </a:p>
          <a:p>
            <a:pPr marL="457200" indent="-457200" defTabSz="609630">
              <a:lnSpc>
                <a:spcPts val="3800"/>
              </a:lnSpc>
              <a:spcBef>
                <a:spcPts val="600"/>
              </a:spcBef>
              <a:buClr>
                <a:schemeClr val="accent6"/>
              </a:buClr>
              <a:buFont typeface="Wingdings" panose="05000000000000000000" pitchFamily="2" charset="2"/>
              <a:buChar char="§"/>
            </a:pPr>
            <a:r>
              <a:rPr lang="en-US" sz="3000" spc="61" dirty="0">
                <a:solidFill>
                  <a:srgbClr val="000000"/>
                </a:solidFill>
                <a:latin typeface="Gill Sans MT" panose="020B0502020104020203" pitchFamily="34" charset="0"/>
              </a:rPr>
              <a:t>It gives an ancient answer to contemporary problems.</a:t>
            </a:r>
          </a:p>
          <a:p>
            <a:pPr marL="457200" indent="-457200" defTabSz="609630">
              <a:lnSpc>
                <a:spcPts val="3800"/>
              </a:lnSpc>
              <a:buFont typeface="Arial" panose="020B0604020202020204" pitchFamily="34" charset="0"/>
              <a:buChar char="•"/>
            </a:pPr>
            <a:endParaRPr lang="en-US" sz="3000" spc="61" dirty="0">
              <a:solidFill>
                <a:srgbClr val="000000"/>
              </a:solidFill>
              <a:latin typeface="Gill Sans MT" panose="020B0502020104020203" pitchFamily="34" charset="0"/>
            </a:endParaRPr>
          </a:p>
          <a:p>
            <a:pPr algn="ctr" defTabSz="609630">
              <a:lnSpc>
                <a:spcPts val="3800"/>
              </a:lnSpc>
            </a:pPr>
            <a:r>
              <a:rPr lang="en-US" sz="3600" b="1" i="1" spc="61" dirty="0">
                <a:solidFill>
                  <a:srgbClr val="000000"/>
                </a:solidFill>
                <a:latin typeface="Gill Sans MT" panose="020B0502020104020203" pitchFamily="34" charset="0"/>
              </a:rPr>
              <a:t>“The world is a mess. It’s getting worse.</a:t>
            </a:r>
            <a:br>
              <a:rPr lang="en-US" sz="3600" b="1" i="1" spc="61" dirty="0">
                <a:solidFill>
                  <a:srgbClr val="000000"/>
                </a:solidFill>
                <a:latin typeface="Gill Sans MT" panose="020B0502020104020203" pitchFamily="34" charset="0"/>
              </a:rPr>
            </a:br>
            <a:r>
              <a:rPr lang="en-US" sz="3600" b="1" i="1" spc="61" dirty="0">
                <a:solidFill>
                  <a:srgbClr val="000000"/>
                </a:solidFill>
                <a:latin typeface="Gill Sans MT" panose="020B0502020104020203" pitchFamily="34" charset="0"/>
              </a:rPr>
              <a:t>But you </a:t>
            </a:r>
            <a:r>
              <a:rPr lang="en-US" sz="3600" b="1" i="1" u="sng" spc="61" dirty="0">
                <a:solidFill>
                  <a:srgbClr val="000000"/>
                </a:solidFill>
                <a:latin typeface="Gill Sans MT" panose="020B0502020104020203" pitchFamily="34" charset="0"/>
              </a:rPr>
              <a:t>continue</a:t>
            </a:r>
            <a:r>
              <a:rPr lang="en-US" sz="3600" b="1" i="1" spc="61" dirty="0">
                <a:solidFill>
                  <a:srgbClr val="000000"/>
                </a:solidFill>
                <a:latin typeface="Gill Sans MT" panose="020B0502020104020203" pitchFamily="34" charset="0"/>
              </a:rPr>
              <a:t> in what you’ve learned.”</a:t>
            </a:r>
          </a:p>
        </p:txBody>
      </p:sp>
    </p:spTree>
    <p:extLst>
      <p:ext uri="{BB962C8B-B14F-4D97-AF65-F5344CB8AC3E}">
        <p14:creationId xmlns:p14="http://schemas.microsoft.com/office/powerpoint/2010/main" val="72005536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C9C25-11C5-72A1-7396-1718B2BA98C0}"/>
            </a:ext>
          </a:extLst>
        </p:cNvPr>
        <p:cNvGrpSpPr/>
        <p:nvPr/>
      </p:nvGrpSpPr>
      <p:grpSpPr>
        <a:xfrm>
          <a:off x="0" y="0"/>
          <a:ext cx="0" cy="0"/>
          <a:chOff x="0" y="0"/>
          <a:chExt cx="0" cy="0"/>
        </a:xfrm>
      </p:grpSpPr>
      <p:sp>
        <p:nvSpPr>
          <p:cNvPr id="6" name="TextBox 4">
            <a:extLst>
              <a:ext uri="{FF2B5EF4-FFF2-40B4-BE49-F238E27FC236}">
                <a16:creationId xmlns:a16="http://schemas.microsoft.com/office/drawing/2014/main" id="{E9FBCF36-19DB-B822-B75E-67E8A2C4437A}"/>
              </a:ext>
            </a:extLst>
          </p:cNvPr>
          <p:cNvSpPr txBox="1"/>
          <p:nvPr/>
        </p:nvSpPr>
        <p:spPr>
          <a:xfrm>
            <a:off x="1251752" y="716959"/>
            <a:ext cx="9561250" cy="519309"/>
          </a:xfrm>
          <a:prstGeom prst="rect">
            <a:avLst/>
          </a:prstGeom>
        </p:spPr>
        <p:txBody>
          <a:bodyPr wrap="square" lIns="0" tIns="0" rIns="0" bIns="0" rtlCol="0" anchor="t">
            <a:spAutoFit/>
          </a:bodyPr>
          <a:lstStyle/>
          <a:p>
            <a:pPr algn="ctr" defTabSz="609630">
              <a:lnSpc>
                <a:spcPts val="3970"/>
              </a:lnSpc>
            </a:pPr>
            <a:r>
              <a:rPr lang="en-US" sz="4400" b="1" spc="132" dirty="0">
                <a:solidFill>
                  <a:srgbClr val="2C7FC2"/>
                </a:solidFill>
                <a:latin typeface="Gill Sans MT" panose="020B0502020104020203" pitchFamily="34" charset="0"/>
              </a:rPr>
              <a:t>2 TIMOTHY 3:14 – 4:5</a:t>
            </a:r>
          </a:p>
        </p:txBody>
      </p:sp>
      <p:sp>
        <p:nvSpPr>
          <p:cNvPr id="7" name="TextBox 5">
            <a:extLst>
              <a:ext uri="{FF2B5EF4-FFF2-40B4-BE49-F238E27FC236}">
                <a16:creationId xmlns:a16="http://schemas.microsoft.com/office/drawing/2014/main" id="{E99E54D8-CC1F-E90F-8270-9467943DDF99}"/>
              </a:ext>
            </a:extLst>
          </p:cNvPr>
          <p:cNvSpPr txBox="1"/>
          <p:nvPr/>
        </p:nvSpPr>
        <p:spPr>
          <a:xfrm>
            <a:off x="985421" y="1592316"/>
            <a:ext cx="10298097" cy="4437112"/>
          </a:xfrm>
          <a:prstGeom prst="rect">
            <a:avLst/>
          </a:prstGeom>
        </p:spPr>
        <p:txBody>
          <a:bodyPr wrap="square" lIns="0" tIns="0" rIns="0" bIns="0" rtlCol="0" anchor="t">
            <a:spAutoFit/>
          </a:bodyPr>
          <a:lstStyle/>
          <a:p>
            <a:pPr marL="457200" indent="-457200" defTabSz="609630">
              <a:lnSpc>
                <a:spcPts val="3800"/>
              </a:lnSpc>
              <a:spcBef>
                <a:spcPts val="600"/>
              </a:spcBef>
              <a:buClr>
                <a:schemeClr val="accent6"/>
              </a:buClr>
              <a:buFont typeface="Wingdings" panose="05000000000000000000" pitchFamily="2" charset="2"/>
              <a:buChar char="§"/>
            </a:pPr>
            <a:r>
              <a:rPr lang="en-US" sz="3000" b="1" spc="61" dirty="0">
                <a:solidFill>
                  <a:srgbClr val="4A4A4A"/>
                </a:solidFill>
                <a:latin typeface="Gill Sans MT" panose="020B0502020104020203" pitchFamily="34" charset="0"/>
              </a:rPr>
              <a:t>Only Scripture </a:t>
            </a:r>
            <a:r>
              <a:rPr lang="en-US" sz="3000" spc="61" dirty="0">
                <a:solidFill>
                  <a:srgbClr val="4A4A4A"/>
                </a:solidFill>
                <a:latin typeface="Gill Sans MT" panose="020B0502020104020203" pitchFamily="34" charset="0"/>
              </a:rPr>
              <a:t>can bring people to salvation (v. 15).</a:t>
            </a:r>
          </a:p>
          <a:p>
            <a:pPr marL="457200" indent="-457200" defTabSz="609630">
              <a:lnSpc>
                <a:spcPts val="3800"/>
              </a:lnSpc>
              <a:spcBef>
                <a:spcPts val="600"/>
              </a:spcBef>
              <a:buClr>
                <a:schemeClr val="accent6"/>
              </a:buClr>
              <a:buFont typeface="Wingdings" panose="05000000000000000000" pitchFamily="2" charset="2"/>
              <a:buChar char="§"/>
            </a:pPr>
            <a:r>
              <a:rPr lang="en-US" sz="3000" b="1" spc="61" dirty="0">
                <a:solidFill>
                  <a:srgbClr val="4A4A4A"/>
                </a:solidFill>
                <a:latin typeface="Gill Sans MT" panose="020B0502020104020203" pitchFamily="34" charset="0"/>
              </a:rPr>
              <a:t>Only Scripture </a:t>
            </a:r>
            <a:r>
              <a:rPr lang="en-US" sz="3000" spc="61" dirty="0">
                <a:solidFill>
                  <a:srgbClr val="4A4A4A"/>
                </a:solidFill>
                <a:latin typeface="Gill Sans MT" panose="020B0502020104020203" pitchFamily="34" charset="0"/>
              </a:rPr>
              <a:t>is God-breathed (v. 16).</a:t>
            </a:r>
          </a:p>
          <a:p>
            <a:pPr marL="457200" indent="-457200" defTabSz="609630">
              <a:lnSpc>
                <a:spcPts val="3800"/>
              </a:lnSpc>
              <a:spcBef>
                <a:spcPts val="600"/>
              </a:spcBef>
              <a:buClr>
                <a:schemeClr val="accent6"/>
              </a:buClr>
              <a:buFont typeface="Wingdings" panose="05000000000000000000" pitchFamily="2" charset="2"/>
              <a:buChar char="§"/>
            </a:pPr>
            <a:r>
              <a:rPr lang="en-US" sz="3000" b="1" spc="61" dirty="0">
                <a:solidFill>
                  <a:srgbClr val="4A4A4A"/>
                </a:solidFill>
                <a:latin typeface="Gill Sans MT" panose="020B0502020104020203" pitchFamily="34" charset="0"/>
              </a:rPr>
              <a:t>Only Scripture </a:t>
            </a:r>
            <a:r>
              <a:rPr lang="en-US" sz="3000" spc="61" dirty="0">
                <a:solidFill>
                  <a:srgbClr val="4A4A4A"/>
                </a:solidFill>
                <a:latin typeface="Gill Sans MT" panose="020B0502020104020203" pitchFamily="34" charset="0"/>
              </a:rPr>
              <a:t>is profitable and life-changing (v. 16).</a:t>
            </a:r>
          </a:p>
          <a:p>
            <a:pPr marL="457200" indent="-457200" defTabSz="609630">
              <a:lnSpc>
                <a:spcPts val="3800"/>
              </a:lnSpc>
              <a:spcBef>
                <a:spcPts val="600"/>
              </a:spcBef>
              <a:buClr>
                <a:schemeClr val="accent6"/>
              </a:buClr>
              <a:buFont typeface="Wingdings" panose="05000000000000000000" pitchFamily="2" charset="2"/>
              <a:buChar char="§"/>
            </a:pPr>
            <a:r>
              <a:rPr lang="en-US" sz="3000" b="1" spc="61" dirty="0">
                <a:solidFill>
                  <a:srgbClr val="4A4A4A"/>
                </a:solidFill>
                <a:latin typeface="Gill Sans MT" panose="020B0502020104020203" pitchFamily="34" charset="0"/>
              </a:rPr>
              <a:t>Only Scripture </a:t>
            </a:r>
            <a:r>
              <a:rPr lang="en-US" sz="3000" spc="61" dirty="0">
                <a:solidFill>
                  <a:srgbClr val="4A4A4A"/>
                </a:solidFill>
                <a:latin typeface="Gill Sans MT" panose="020B0502020104020203" pitchFamily="34" charset="0"/>
              </a:rPr>
              <a:t>brings Christians to maturity (v. 17).</a:t>
            </a:r>
          </a:p>
          <a:p>
            <a:pPr marL="457200" indent="-457200" defTabSz="609630">
              <a:lnSpc>
                <a:spcPts val="3800"/>
              </a:lnSpc>
              <a:spcBef>
                <a:spcPts val="600"/>
              </a:spcBef>
              <a:buClr>
                <a:schemeClr val="accent6"/>
              </a:buClr>
              <a:buFont typeface="Wingdings" panose="05000000000000000000" pitchFamily="2" charset="2"/>
              <a:buChar char="§"/>
            </a:pPr>
            <a:r>
              <a:rPr lang="en-US" sz="3000" b="1" spc="61" dirty="0">
                <a:solidFill>
                  <a:srgbClr val="4A4A4A"/>
                </a:solidFill>
                <a:latin typeface="Gill Sans MT" panose="020B0502020104020203" pitchFamily="34" charset="0"/>
              </a:rPr>
              <a:t>Only Scripture </a:t>
            </a:r>
            <a:r>
              <a:rPr lang="en-US" sz="3000" spc="61" dirty="0">
                <a:solidFill>
                  <a:srgbClr val="4A4A4A"/>
                </a:solidFill>
                <a:latin typeface="Gill Sans MT" panose="020B0502020104020203" pitchFamily="34" charset="0"/>
              </a:rPr>
              <a:t>equips Christians for service (v. 17).</a:t>
            </a:r>
          </a:p>
          <a:p>
            <a:pPr marL="457200" indent="-457200" defTabSz="609630">
              <a:lnSpc>
                <a:spcPts val="3800"/>
              </a:lnSpc>
              <a:buFont typeface="Arial" panose="020B0604020202020204" pitchFamily="34" charset="0"/>
              <a:buChar char="•"/>
            </a:pPr>
            <a:endParaRPr lang="en-US" sz="3000" spc="61" dirty="0">
              <a:solidFill>
                <a:srgbClr val="000000"/>
              </a:solidFill>
              <a:latin typeface="Gill Sans MT" panose="020B0502020104020203" pitchFamily="34" charset="0"/>
            </a:endParaRPr>
          </a:p>
          <a:p>
            <a:pPr algn="ctr" defTabSz="609630">
              <a:lnSpc>
                <a:spcPts val="3800"/>
              </a:lnSpc>
            </a:pPr>
            <a:r>
              <a:rPr lang="en-US" sz="3600" b="1" i="1" spc="61" dirty="0">
                <a:solidFill>
                  <a:srgbClr val="000000"/>
                </a:solidFill>
                <a:latin typeface="Gill Sans MT" panose="020B0502020104020203" pitchFamily="34" charset="0"/>
              </a:rPr>
              <a:t>So “preach the Word” (4:1-5)!</a:t>
            </a:r>
          </a:p>
          <a:p>
            <a:pPr algn="ctr" defTabSz="609630">
              <a:lnSpc>
                <a:spcPts val="3800"/>
              </a:lnSpc>
              <a:spcBef>
                <a:spcPts val="1800"/>
              </a:spcBef>
            </a:pPr>
            <a:r>
              <a:rPr lang="en-US" sz="3600" b="1" i="1" spc="61" dirty="0">
                <a:solidFill>
                  <a:srgbClr val="000000"/>
                </a:solidFill>
                <a:latin typeface="Gill Sans MT" panose="020B0502020104020203" pitchFamily="34" charset="0"/>
              </a:rPr>
              <a:t>So “continue in what you have learned” (3:14)!</a:t>
            </a:r>
          </a:p>
        </p:txBody>
      </p:sp>
    </p:spTree>
    <p:extLst>
      <p:ext uri="{BB962C8B-B14F-4D97-AF65-F5344CB8AC3E}">
        <p14:creationId xmlns:p14="http://schemas.microsoft.com/office/powerpoint/2010/main" val="393515736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fade">
                                      <p:cBhvr>
                                        <p:cTn id="32" dur="5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fade">
                                      <p:cBhvr>
                                        <p:cTn id="37"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5" name="Rectangle 1229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290" name="Picture 2" descr="Lies, damn lies and post-truth | The City Club of Cleveland | November 20,  2018">
            <a:extLst>
              <a:ext uri="{FF2B5EF4-FFF2-40B4-BE49-F238E27FC236}">
                <a16:creationId xmlns:a16="http://schemas.microsoft.com/office/drawing/2014/main" id="{3646D91C-B8ED-7D8C-08BB-9BB1B8B755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5746"/>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61479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23342-3082-489B-8A0F-2023CD70290E}"/>
            </a:ext>
          </a:extLst>
        </p:cNvPr>
        <p:cNvGrpSpPr/>
        <p:nvPr/>
      </p:nvGrpSpPr>
      <p:grpSpPr>
        <a:xfrm>
          <a:off x="0" y="0"/>
          <a:ext cx="0" cy="0"/>
          <a:chOff x="0" y="0"/>
          <a:chExt cx="0" cy="0"/>
        </a:xfrm>
      </p:grpSpPr>
      <p:sp>
        <p:nvSpPr>
          <p:cNvPr id="8" name="TextBox 4">
            <a:extLst>
              <a:ext uri="{FF2B5EF4-FFF2-40B4-BE49-F238E27FC236}">
                <a16:creationId xmlns:a16="http://schemas.microsoft.com/office/drawing/2014/main" id="{145494A4-FFD5-E115-BE3C-F799C9FDC61D}"/>
              </a:ext>
            </a:extLst>
          </p:cNvPr>
          <p:cNvSpPr txBox="1"/>
          <p:nvPr/>
        </p:nvSpPr>
        <p:spPr>
          <a:xfrm>
            <a:off x="1542789" y="917637"/>
            <a:ext cx="9106422" cy="512961"/>
          </a:xfrm>
          <a:prstGeom prst="rect">
            <a:avLst/>
          </a:prstGeom>
        </p:spPr>
        <p:txBody>
          <a:bodyPr wrap="square" lIns="0" tIns="0" rIns="0" bIns="0" rtlCol="0" anchor="t">
            <a:spAutoFit/>
          </a:bodyPr>
          <a:lstStyle/>
          <a:p>
            <a:pPr algn="ctr" defTabSz="609630">
              <a:lnSpc>
                <a:spcPts val="3970"/>
              </a:lnSpc>
            </a:pPr>
            <a:r>
              <a:rPr lang="en-US" sz="3600" b="1" spc="132" dirty="0">
                <a:solidFill>
                  <a:srgbClr val="2C7FC2"/>
                </a:solidFill>
                <a:latin typeface="Gill Sans MT" panose="020B0502020104020203" pitchFamily="34" charset="0"/>
              </a:rPr>
              <a:t>CONCLUSIONS</a:t>
            </a:r>
          </a:p>
        </p:txBody>
      </p:sp>
      <p:sp>
        <p:nvSpPr>
          <p:cNvPr id="9" name="TextBox 5">
            <a:extLst>
              <a:ext uri="{FF2B5EF4-FFF2-40B4-BE49-F238E27FC236}">
                <a16:creationId xmlns:a16="http://schemas.microsoft.com/office/drawing/2014/main" id="{AF1F8161-1039-41CB-D4D4-F61741D4FB5C}"/>
              </a:ext>
            </a:extLst>
          </p:cNvPr>
          <p:cNvSpPr txBox="1"/>
          <p:nvPr/>
        </p:nvSpPr>
        <p:spPr>
          <a:xfrm>
            <a:off x="897698" y="1730318"/>
            <a:ext cx="10396603" cy="3847207"/>
          </a:xfrm>
          <a:prstGeom prst="rect">
            <a:avLst/>
          </a:prstGeom>
        </p:spPr>
        <p:txBody>
          <a:bodyPr wrap="square" lIns="0" tIns="0" rIns="0" bIns="0" rtlCol="0" anchor="t">
            <a:spAutoFit/>
          </a:bodyPr>
          <a:lstStyle/>
          <a:p>
            <a:pPr marL="230188" indent="-230188" defTabSz="609630">
              <a:lnSpc>
                <a:spcPts val="4000"/>
              </a:lnSpc>
              <a:spcBef>
                <a:spcPts val="3000"/>
              </a:spcBef>
            </a:pPr>
            <a:r>
              <a:rPr lang="en-US" sz="3600" dirty="0">
                <a:solidFill>
                  <a:srgbClr val="000000"/>
                </a:solidFill>
                <a:latin typeface="Gill Sans MT" panose="020B0502020104020203" pitchFamily="34" charset="0"/>
              </a:rPr>
              <a:t>1. 	Cultivate a Luther-like commitment to Sola Scriptura.</a:t>
            </a:r>
          </a:p>
          <a:p>
            <a:pPr marL="230188" indent="-230188" defTabSz="609630">
              <a:lnSpc>
                <a:spcPts val="4000"/>
              </a:lnSpc>
              <a:spcBef>
                <a:spcPts val="3000"/>
              </a:spcBef>
            </a:pPr>
            <a:r>
              <a:rPr lang="en-US" sz="3600" dirty="0">
                <a:solidFill>
                  <a:srgbClr val="000000"/>
                </a:solidFill>
                <a:latin typeface="Gill Sans MT" panose="020B0502020104020203" pitchFamily="34" charset="0"/>
              </a:rPr>
              <a:t>2.	Cultivate a Luther-like courage. "Here I stand."</a:t>
            </a:r>
          </a:p>
          <a:p>
            <a:pPr marL="230188" indent="-230188" defTabSz="609630">
              <a:lnSpc>
                <a:spcPts val="4000"/>
              </a:lnSpc>
              <a:spcBef>
                <a:spcPts val="3000"/>
              </a:spcBef>
            </a:pPr>
            <a:r>
              <a:rPr lang="en-US" sz="3600" dirty="0">
                <a:solidFill>
                  <a:srgbClr val="000000"/>
                </a:solidFill>
                <a:latin typeface="Gill Sans MT" panose="020B0502020104020203" pitchFamily="34" charset="0"/>
              </a:rPr>
              <a:t>3.	Cultivate something Luther often missed: A genuine, generous love for people with whom you have deep disagreements. </a:t>
            </a:r>
          </a:p>
        </p:txBody>
      </p:sp>
    </p:spTree>
    <p:extLst>
      <p:ext uri="{BB962C8B-B14F-4D97-AF65-F5344CB8AC3E}">
        <p14:creationId xmlns:p14="http://schemas.microsoft.com/office/powerpoint/2010/main" val="231566736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2F04B-7082-65E3-A621-B3E25CBD1005}"/>
            </a:ext>
          </a:extLst>
        </p:cNvPr>
        <p:cNvGrpSpPr/>
        <p:nvPr/>
      </p:nvGrpSpPr>
      <p:grpSpPr>
        <a:xfrm>
          <a:off x="0" y="0"/>
          <a:ext cx="0" cy="0"/>
          <a:chOff x="0" y="0"/>
          <a:chExt cx="0" cy="0"/>
        </a:xfrm>
      </p:grpSpPr>
      <p:pic>
        <p:nvPicPr>
          <p:cNvPr id="5" name="Picture 2" descr="Scribble Lines Vector Art, Icons, and Graphics for Free Download">
            <a:extLst>
              <a:ext uri="{FF2B5EF4-FFF2-40B4-BE49-F238E27FC236}">
                <a16:creationId xmlns:a16="http://schemas.microsoft.com/office/drawing/2014/main" id="{052D8404-B1F2-AF44-8494-DFEA08F616B2}"/>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t="20091" b="2365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EB561D5C-3606-1CDE-982B-F33928E0D28A}"/>
              </a:ext>
            </a:extLst>
          </p:cNvPr>
          <p:cNvSpPr txBox="1">
            <a:spLocks/>
          </p:cNvSpPr>
          <p:nvPr/>
        </p:nvSpPr>
        <p:spPr>
          <a:xfrm>
            <a:off x="899603" y="938800"/>
            <a:ext cx="10360241" cy="184238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marL="0" marR="0" lvl="0" indent="0" algn="ctr" defTabSz="914400" rtl="0" eaLnBrk="1" fontAlgn="auto" latinLnBrk="0" hangingPunct="1">
              <a:lnSpc>
                <a:spcPts val="6000"/>
              </a:lnSpc>
              <a:spcBef>
                <a:spcPts val="0"/>
              </a:spcBef>
              <a:spcAft>
                <a:spcPts val="0"/>
              </a:spcAft>
              <a:buClrTx/>
              <a:buSzTx/>
              <a:buFontTx/>
              <a:buNone/>
              <a:tabLst/>
              <a:defRPr/>
            </a:pPr>
            <a:r>
              <a:rPr kumimoji="0" lang="en-US" sz="8800" b="1" i="0" u="none" strike="noStrike" kern="1200" cap="all" spc="-400" normalizeH="0" baseline="0" noProof="0" dirty="0">
                <a:ln>
                  <a:noFill/>
                </a:ln>
                <a:solidFill>
                  <a:schemeClr val="accent2"/>
                </a:solidFill>
                <a:effectLst>
                  <a:glow rad="101600">
                    <a:prstClr val="white">
                      <a:alpha val="80000"/>
                    </a:prstClr>
                  </a:glow>
                </a:effectLst>
                <a:uLnTx/>
                <a:uFillTx/>
                <a:latin typeface="Gill Sans MT" panose="020B0502020104020203"/>
                <a:ea typeface="+mj-ea"/>
                <a:cs typeface="+mj-cs"/>
              </a:rPr>
              <a:t>Postmodernism</a:t>
            </a:r>
          </a:p>
          <a:p>
            <a:pPr marL="0" marR="0" lvl="0" indent="0" algn="ctr" defTabSz="914400" rtl="0" eaLnBrk="1" fontAlgn="auto" latinLnBrk="0" hangingPunct="1">
              <a:lnSpc>
                <a:spcPts val="6000"/>
              </a:lnSpc>
              <a:spcBef>
                <a:spcPts val="0"/>
              </a:spcBef>
              <a:spcAft>
                <a:spcPts val="0"/>
              </a:spcAft>
              <a:buClrTx/>
              <a:buSzTx/>
              <a:buFontTx/>
              <a:buNone/>
              <a:tabLst/>
              <a:defRPr/>
            </a:pPr>
            <a:r>
              <a:rPr kumimoji="0" lang="en-US" sz="6600" b="1" i="0" u="none" strike="noStrike" kern="1200" cap="all" spc="-400" normalizeH="0" baseline="0" noProof="0" dirty="0">
                <a:ln>
                  <a:noFill/>
                </a:ln>
                <a:solidFill>
                  <a:prstClr val="black"/>
                </a:solidFill>
                <a:effectLst>
                  <a:glow rad="101600">
                    <a:prstClr val="white">
                      <a:alpha val="80000"/>
                    </a:prstClr>
                  </a:glow>
                </a:effectLst>
                <a:uLnTx/>
                <a:uFillTx/>
                <a:latin typeface="Gill Sans MT" panose="020B0502020104020203"/>
                <a:ea typeface="+mj-ea"/>
                <a:cs typeface="+mj-cs"/>
              </a:rPr>
              <a:t>and  the</a:t>
            </a:r>
            <a:endParaRPr kumimoji="0" lang="en-US" sz="13000" b="1" i="0" u="none" strike="noStrike" kern="1200" cap="none" spc="-400" normalizeH="0" baseline="0" noProof="0" dirty="0">
              <a:ln>
                <a:noFill/>
              </a:ln>
              <a:solidFill>
                <a:srgbClr val="2480C3"/>
              </a:solidFill>
              <a:effectLst>
                <a:glow rad="101600">
                  <a:prstClr val="white">
                    <a:alpha val="80000"/>
                  </a:prstClr>
                </a:glow>
              </a:effectLst>
              <a:uLnTx/>
              <a:uFillTx/>
              <a:latin typeface="Gill Sans MT" panose="020B0502020104020203"/>
              <a:ea typeface="+mj-ea"/>
              <a:cs typeface="+mj-cs"/>
            </a:endParaRPr>
          </a:p>
        </p:txBody>
      </p:sp>
      <p:sp>
        <p:nvSpPr>
          <p:cNvPr id="2" name="Rectangle 1">
            <a:extLst>
              <a:ext uri="{FF2B5EF4-FFF2-40B4-BE49-F238E27FC236}">
                <a16:creationId xmlns:a16="http://schemas.microsoft.com/office/drawing/2014/main" id="{E59ACB91-26E8-74B8-35B7-6AFA9E8B88A7}"/>
              </a:ext>
            </a:extLst>
          </p:cNvPr>
          <p:cNvSpPr/>
          <p:nvPr/>
        </p:nvSpPr>
        <p:spPr>
          <a:xfrm>
            <a:off x="438150" y="4809995"/>
            <a:ext cx="11306175" cy="1598390"/>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6" name="Subtitle 2">
            <a:extLst>
              <a:ext uri="{FF2B5EF4-FFF2-40B4-BE49-F238E27FC236}">
                <a16:creationId xmlns:a16="http://schemas.microsoft.com/office/drawing/2014/main" id="{54D00973-E2B5-30C2-F11C-D56AF83E4FB5}"/>
              </a:ext>
            </a:extLst>
          </p:cNvPr>
          <p:cNvSpPr>
            <a:spLocks noGrp="1"/>
          </p:cNvSpPr>
          <p:nvPr>
            <p:ph type="body" idx="4294967295"/>
          </p:nvPr>
        </p:nvSpPr>
        <p:spPr>
          <a:xfrm>
            <a:off x="447674" y="5318125"/>
            <a:ext cx="11296651" cy="600075"/>
          </a:xfrm>
        </p:spPr>
        <p:txBody>
          <a:bodyPr>
            <a:normAutofit/>
          </a:bodyPr>
          <a:lstStyle/>
          <a:p>
            <a:pPr marL="0" indent="0" algn="ctr">
              <a:buNone/>
            </a:pPr>
            <a:r>
              <a:rPr lang="en-US" sz="3200" b="1" spc="-100" dirty="0">
                <a:solidFill>
                  <a:schemeClr val="bg1"/>
                </a:solidFill>
                <a:effectLst/>
              </a:rPr>
              <a:t>SCRIPTURE’S  ANSWER  TO  OUR  TURBULENT  TIMES</a:t>
            </a:r>
          </a:p>
        </p:txBody>
      </p:sp>
      <p:sp>
        <p:nvSpPr>
          <p:cNvPr id="4" name="Title 1">
            <a:extLst>
              <a:ext uri="{FF2B5EF4-FFF2-40B4-BE49-F238E27FC236}">
                <a16:creationId xmlns:a16="http://schemas.microsoft.com/office/drawing/2014/main" id="{015A90E5-6048-0D0B-22C0-78A4F5B50A73}"/>
              </a:ext>
            </a:extLst>
          </p:cNvPr>
          <p:cNvSpPr txBox="1">
            <a:spLocks/>
          </p:cNvSpPr>
          <p:nvPr/>
        </p:nvSpPr>
        <p:spPr>
          <a:xfrm>
            <a:off x="899604" y="2967614"/>
            <a:ext cx="10360241" cy="184238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marL="0" marR="0" lvl="0" indent="0" algn="ctr" defTabSz="914400" rtl="0" eaLnBrk="1" fontAlgn="auto" latinLnBrk="0" hangingPunct="1">
              <a:lnSpc>
                <a:spcPts val="6000"/>
              </a:lnSpc>
              <a:spcBef>
                <a:spcPts val="0"/>
              </a:spcBef>
              <a:spcAft>
                <a:spcPts val="0"/>
              </a:spcAft>
              <a:buClrTx/>
              <a:buSzTx/>
              <a:buFontTx/>
              <a:buNone/>
              <a:tabLst/>
              <a:defRPr/>
            </a:pPr>
            <a:r>
              <a:rPr kumimoji="0" lang="en-US" sz="17000" b="1" i="0" u="none" strike="noStrike" kern="1200" cap="all" spc="-400" normalizeH="0" baseline="0" noProof="0" dirty="0">
                <a:ln>
                  <a:noFill/>
                </a:ln>
                <a:solidFill>
                  <a:srgbClr val="2480C3"/>
                </a:solidFill>
                <a:effectLst>
                  <a:glow rad="101600">
                    <a:prstClr val="white">
                      <a:alpha val="80000"/>
                    </a:prstClr>
                  </a:glow>
                </a:effectLst>
                <a:uLnTx/>
                <a:uFillTx/>
                <a:latin typeface="Gill Sans MT" panose="020B0502020104020203"/>
                <a:ea typeface="+mj-ea"/>
                <a:cs typeface="+mj-cs"/>
              </a:rPr>
              <a:t>church</a:t>
            </a:r>
            <a:endParaRPr kumimoji="0" lang="en-US" sz="17000" b="1" i="0" u="none" strike="noStrike" kern="1200" cap="none" spc="-400" normalizeH="0" baseline="0" noProof="0" dirty="0">
              <a:ln>
                <a:noFill/>
              </a:ln>
              <a:solidFill>
                <a:srgbClr val="2480C3"/>
              </a:solidFill>
              <a:effectLst>
                <a:glow rad="101600">
                  <a:prstClr val="white">
                    <a:alpha val="80000"/>
                  </a:prstClr>
                </a:glow>
              </a:effectLst>
              <a:uLnTx/>
              <a:uFillTx/>
              <a:latin typeface="Gill Sans MT" panose="020B0502020104020203"/>
              <a:ea typeface="+mj-ea"/>
              <a:cs typeface="+mj-cs"/>
            </a:endParaRPr>
          </a:p>
        </p:txBody>
      </p:sp>
    </p:spTree>
    <p:extLst>
      <p:ext uri="{BB962C8B-B14F-4D97-AF65-F5344CB8AC3E}">
        <p14:creationId xmlns:p14="http://schemas.microsoft.com/office/powerpoint/2010/main" val="3718101323"/>
      </p:ext>
    </p:extLst>
  </p:cSld>
  <p:clrMapOvr>
    <a:masterClrMapping/>
  </p:clrMapOvr>
  <mc:AlternateContent xmlns:mc="http://schemas.openxmlformats.org/markup-compatibility/2006" xmlns:p14="http://schemas.microsoft.com/office/powerpoint/2010/main">
    <mc:Choice Requires="p14">
      <p:transition spd="slow" p14:dur="2000">
        <p14:reveal thruBlk="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CF923-792C-EA76-D14F-E2A6FD2F9F50}"/>
            </a:ext>
          </a:extLst>
        </p:cNvPr>
        <p:cNvGrpSpPr/>
        <p:nvPr/>
      </p:nvGrpSpPr>
      <p:grpSpPr>
        <a:xfrm>
          <a:off x="0" y="0"/>
          <a:ext cx="0" cy="0"/>
          <a:chOff x="0" y="0"/>
          <a:chExt cx="0" cy="0"/>
        </a:xfrm>
      </p:grpSpPr>
      <p:sp>
        <p:nvSpPr>
          <p:cNvPr id="8" name="TextBox 4">
            <a:extLst>
              <a:ext uri="{FF2B5EF4-FFF2-40B4-BE49-F238E27FC236}">
                <a16:creationId xmlns:a16="http://schemas.microsoft.com/office/drawing/2014/main" id="{0A6537BB-3D9E-95FF-7185-942085060859}"/>
              </a:ext>
            </a:extLst>
          </p:cNvPr>
          <p:cNvSpPr txBox="1"/>
          <p:nvPr/>
        </p:nvSpPr>
        <p:spPr>
          <a:xfrm>
            <a:off x="1542788" y="1294709"/>
            <a:ext cx="9106422" cy="512961"/>
          </a:xfrm>
          <a:prstGeom prst="rect">
            <a:avLst/>
          </a:prstGeom>
        </p:spPr>
        <p:txBody>
          <a:bodyPr wrap="square" lIns="0" tIns="0" rIns="0" bIns="0" rtlCol="0" anchor="t">
            <a:spAutoFit/>
          </a:bodyPr>
          <a:lstStyle/>
          <a:p>
            <a:pPr algn="ctr" defTabSz="609630">
              <a:lnSpc>
                <a:spcPts val="3970"/>
              </a:lnSpc>
            </a:pPr>
            <a:r>
              <a:rPr lang="en-US" sz="3600" b="1" spc="132" dirty="0">
                <a:solidFill>
                  <a:srgbClr val="2C7FC2"/>
                </a:solidFill>
                <a:latin typeface="Gill Sans MT" panose="020B0502020104020203" pitchFamily="34" charset="0"/>
              </a:rPr>
              <a:t>CARL  TRUEMAN</a:t>
            </a:r>
          </a:p>
        </p:txBody>
      </p:sp>
      <p:sp>
        <p:nvSpPr>
          <p:cNvPr id="9" name="TextBox 5">
            <a:extLst>
              <a:ext uri="{FF2B5EF4-FFF2-40B4-BE49-F238E27FC236}">
                <a16:creationId xmlns:a16="http://schemas.microsoft.com/office/drawing/2014/main" id="{A82ED897-1FC4-40DE-D52E-0DD43689BFD0}"/>
              </a:ext>
            </a:extLst>
          </p:cNvPr>
          <p:cNvSpPr txBox="1"/>
          <p:nvPr/>
        </p:nvSpPr>
        <p:spPr>
          <a:xfrm>
            <a:off x="897697" y="2171700"/>
            <a:ext cx="10396603" cy="2514599"/>
          </a:xfrm>
          <a:prstGeom prst="rect">
            <a:avLst/>
          </a:prstGeom>
        </p:spPr>
        <p:txBody>
          <a:bodyPr wrap="square" lIns="0" tIns="0" rIns="0" bIns="0" rtlCol="0" anchor="t">
            <a:spAutoFit/>
          </a:bodyPr>
          <a:lstStyle/>
          <a:p>
            <a:pPr marL="230188" indent="-230188" defTabSz="609630">
              <a:lnSpc>
                <a:spcPts val="5000"/>
              </a:lnSpc>
              <a:spcBef>
                <a:spcPts val="1800"/>
              </a:spcBef>
            </a:pPr>
            <a:r>
              <a:rPr lang="en-US" sz="3600" spc="-50" dirty="0">
                <a:solidFill>
                  <a:srgbClr val="000000"/>
                </a:solidFill>
                <a:latin typeface="Gill Sans MT" panose="020B0502020104020203" pitchFamily="34" charset="0"/>
              </a:rPr>
              <a:t>“Every age has had its darkness and its dangers. The task of the Christian is not to whine about the moment in which he or she lives but to understand its problems and respond appropriately to them.”</a:t>
            </a:r>
          </a:p>
        </p:txBody>
      </p:sp>
    </p:spTree>
    <p:extLst>
      <p:ext uri="{BB962C8B-B14F-4D97-AF65-F5344CB8AC3E}">
        <p14:creationId xmlns:p14="http://schemas.microsoft.com/office/powerpoint/2010/main" val="298950086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367F7FB3-2B33-72DC-5391-F09F729E505A}"/>
              </a:ext>
            </a:extLst>
          </p:cNvPr>
          <p:cNvGrpSpPr/>
          <p:nvPr/>
        </p:nvGrpSpPr>
        <p:grpSpPr>
          <a:xfrm>
            <a:off x="-1" y="4802820"/>
            <a:ext cx="12192000" cy="2123983"/>
            <a:chOff x="0" y="1139133"/>
            <a:chExt cx="17750118" cy="2483259"/>
          </a:xfrm>
        </p:grpSpPr>
        <p:pic>
          <p:nvPicPr>
            <p:cNvPr id="5" name="Picture 3">
              <a:extLst>
                <a:ext uri="{FF2B5EF4-FFF2-40B4-BE49-F238E27FC236}">
                  <a16:creationId xmlns:a16="http://schemas.microsoft.com/office/drawing/2014/main" id="{77CB93FF-B2FE-0C44-D6DE-8F07AD46E596}"/>
                </a:ext>
              </a:extLst>
            </p:cNvPr>
            <p:cNvPicPr>
              <a:picLocks noChangeAspect="1"/>
            </p:cNvPicPr>
            <p:nvPr/>
          </p:nvPicPr>
          <p:blipFill>
            <a:blip r:embed="rId2">
              <a:extLst>
                <a:ext uri="{28A0092B-C50C-407E-A947-70E740481C1C}">
                  <a14:useLocalDpi xmlns:a14="http://schemas.microsoft.com/office/drawing/2010/main" val="0"/>
                </a:ext>
              </a:extLst>
            </a:blip>
            <a:srcRect t="18860" b="56157"/>
            <a:stretch/>
          </p:blipFill>
          <p:spPr>
            <a:xfrm>
              <a:off x="0" y="1139133"/>
              <a:ext cx="17750118" cy="2483259"/>
            </a:xfrm>
            <a:prstGeom prst="rect">
              <a:avLst/>
            </a:prstGeom>
          </p:spPr>
        </p:pic>
      </p:grpSp>
      <p:sp>
        <p:nvSpPr>
          <p:cNvPr id="2" name="Double-click to edit">
            <a:extLst>
              <a:ext uri="{FF2B5EF4-FFF2-40B4-BE49-F238E27FC236}">
                <a16:creationId xmlns:a16="http://schemas.microsoft.com/office/drawing/2014/main" id="{272647F3-7835-42E8-6D22-9048CE6E8E2B}"/>
              </a:ext>
            </a:extLst>
          </p:cNvPr>
          <p:cNvSpPr txBox="1">
            <a:spLocks/>
          </p:cNvSpPr>
          <p:nvPr/>
        </p:nvSpPr>
        <p:spPr>
          <a:xfrm>
            <a:off x="503067" y="2966775"/>
            <a:ext cx="11185863" cy="844551"/>
          </a:xfrm>
          <a:prstGeom prst="rect">
            <a:avLst/>
          </a:prstGeom>
          <a:effectLst>
            <a:outerShdw blurRad="50800" dist="38100" dir="5400000" algn="t"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390227">
              <a:lnSpc>
                <a:spcPts val="7000"/>
              </a:lnSpc>
              <a:defRPr sz="7600"/>
            </a:pPr>
            <a:r>
              <a:rPr lang="en-US" sz="8000" b="1" dirty="0"/>
              <a:t>Understanding</a:t>
            </a:r>
            <a:br>
              <a:rPr lang="en-US" sz="8000" b="1" dirty="0"/>
            </a:br>
            <a:r>
              <a:rPr lang="en-US" sz="8000" b="1" dirty="0"/>
              <a:t>Postmodernism</a:t>
            </a:r>
          </a:p>
        </p:txBody>
      </p:sp>
      <p:sp>
        <p:nvSpPr>
          <p:cNvPr id="3" name="Double-click to edit">
            <a:extLst>
              <a:ext uri="{FF2B5EF4-FFF2-40B4-BE49-F238E27FC236}">
                <a16:creationId xmlns:a16="http://schemas.microsoft.com/office/drawing/2014/main" id="{81911554-999C-CA92-9EC2-B37CC27DD47E}"/>
              </a:ext>
            </a:extLst>
          </p:cNvPr>
          <p:cNvSpPr txBox="1">
            <a:spLocks/>
          </p:cNvSpPr>
          <p:nvPr/>
        </p:nvSpPr>
        <p:spPr>
          <a:xfrm>
            <a:off x="-1" y="0"/>
            <a:ext cx="12192000" cy="1975282"/>
          </a:xfrm>
          <a:prstGeom prst="rect">
            <a:avLst/>
          </a:prstGeom>
          <a:solidFill>
            <a:srgbClr val="2480C3"/>
          </a:solidFill>
          <a:effectLst>
            <a:outerShdw blurRad="50800" dist="38100" dir="5400000" algn="t"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390227">
              <a:defRPr sz="7600"/>
            </a:pPr>
            <a:r>
              <a:rPr lang="en-US" sz="6000" b="1" dirty="0">
                <a:solidFill>
                  <a:schemeClr val="bg1"/>
                </a:solidFill>
              </a:rPr>
              <a:t>WHERE  WE  ARE</a:t>
            </a:r>
          </a:p>
        </p:txBody>
      </p:sp>
    </p:spTree>
    <p:extLst>
      <p:ext uri="{BB962C8B-B14F-4D97-AF65-F5344CB8AC3E}">
        <p14:creationId xmlns:p14="http://schemas.microsoft.com/office/powerpoint/2010/main" val="231074962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6EBDA-A28C-8836-D843-1F324896944F}"/>
            </a:ext>
          </a:extLst>
        </p:cNvPr>
        <p:cNvGrpSpPr/>
        <p:nvPr/>
      </p:nvGrpSpPr>
      <p:grpSpPr>
        <a:xfrm>
          <a:off x="0" y="0"/>
          <a:ext cx="0" cy="0"/>
          <a:chOff x="0" y="0"/>
          <a:chExt cx="0" cy="0"/>
        </a:xfrm>
      </p:grpSpPr>
      <p:sp>
        <p:nvSpPr>
          <p:cNvPr id="6" name="TextBox 4">
            <a:extLst>
              <a:ext uri="{FF2B5EF4-FFF2-40B4-BE49-F238E27FC236}">
                <a16:creationId xmlns:a16="http://schemas.microsoft.com/office/drawing/2014/main" id="{DC58B216-ABC4-F62B-0872-7D72776CB9E4}"/>
              </a:ext>
            </a:extLst>
          </p:cNvPr>
          <p:cNvSpPr txBox="1"/>
          <p:nvPr/>
        </p:nvSpPr>
        <p:spPr>
          <a:xfrm>
            <a:off x="1056867" y="839658"/>
            <a:ext cx="10111666" cy="512961"/>
          </a:xfrm>
          <a:prstGeom prst="rect">
            <a:avLst/>
          </a:prstGeom>
        </p:spPr>
        <p:txBody>
          <a:bodyPr wrap="square" lIns="0" tIns="0" rIns="0" bIns="0" rtlCol="0" anchor="t">
            <a:spAutoFit/>
          </a:bodyPr>
          <a:lstStyle/>
          <a:p>
            <a:pPr algn="ctr" defTabSz="609630">
              <a:lnSpc>
                <a:spcPts val="3970"/>
              </a:lnSpc>
            </a:pPr>
            <a:r>
              <a:rPr lang="en-US" sz="3600" b="1" spc="132" dirty="0">
                <a:solidFill>
                  <a:srgbClr val="2C7FC2"/>
                </a:solidFill>
                <a:latin typeface="Gill Sans MT" panose="020B0502020104020203" pitchFamily="34" charset="0"/>
              </a:rPr>
              <a:t>MY FAVORITE RESOURCES</a:t>
            </a:r>
          </a:p>
        </p:txBody>
      </p:sp>
      <p:graphicFrame>
        <p:nvGraphicFramePr>
          <p:cNvPr id="11" name="Table 10">
            <a:extLst>
              <a:ext uri="{FF2B5EF4-FFF2-40B4-BE49-F238E27FC236}">
                <a16:creationId xmlns:a16="http://schemas.microsoft.com/office/drawing/2014/main" id="{71310ED4-9E7F-3AE3-BC41-459D0268EA57}"/>
              </a:ext>
            </a:extLst>
          </p:cNvPr>
          <p:cNvGraphicFramePr>
            <a:graphicFrameLocks noGrp="1"/>
          </p:cNvGraphicFramePr>
          <p:nvPr>
            <p:extLst>
              <p:ext uri="{D42A27DB-BD31-4B8C-83A1-F6EECF244321}">
                <p14:modId xmlns:p14="http://schemas.microsoft.com/office/powerpoint/2010/main" val="4136648106"/>
              </p:ext>
            </p:extLst>
          </p:nvPr>
        </p:nvGraphicFramePr>
        <p:xfrm>
          <a:off x="671743" y="1597982"/>
          <a:ext cx="10848513" cy="4706881"/>
        </p:xfrm>
        <a:graphic>
          <a:graphicData uri="http://schemas.openxmlformats.org/drawingml/2006/table">
            <a:tbl>
              <a:tblPr firstRow="1" bandRow="1">
                <a:tableStyleId>{5DA37D80-6434-44D0-A028-1B22A696006F}</a:tableStyleId>
              </a:tblPr>
              <a:tblGrid>
                <a:gridCol w="3616171">
                  <a:extLst>
                    <a:ext uri="{9D8B030D-6E8A-4147-A177-3AD203B41FA5}">
                      <a16:colId xmlns:a16="http://schemas.microsoft.com/office/drawing/2014/main" val="3783669141"/>
                    </a:ext>
                  </a:extLst>
                </a:gridCol>
                <a:gridCol w="3080552">
                  <a:extLst>
                    <a:ext uri="{9D8B030D-6E8A-4147-A177-3AD203B41FA5}">
                      <a16:colId xmlns:a16="http://schemas.microsoft.com/office/drawing/2014/main" val="2341177305"/>
                    </a:ext>
                  </a:extLst>
                </a:gridCol>
                <a:gridCol w="4151790">
                  <a:extLst>
                    <a:ext uri="{9D8B030D-6E8A-4147-A177-3AD203B41FA5}">
                      <a16:colId xmlns:a16="http://schemas.microsoft.com/office/drawing/2014/main" val="3963076479"/>
                    </a:ext>
                  </a:extLst>
                </a:gridCol>
              </a:tblGrid>
              <a:tr h="730439">
                <a:tc>
                  <a:txBody>
                    <a:bodyPr/>
                    <a:lstStyle/>
                    <a:p>
                      <a:pPr algn="ctr"/>
                      <a:r>
                        <a:rPr lang="en-US" b="0" dirty="0"/>
                        <a:t>D. A. Carson</a:t>
                      </a:r>
                    </a:p>
                  </a:txBody>
                  <a:tcPr anchor="ctr"/>
                </a:tc>
                <a:tc>
                  <a:txBody>
                    <a:bodyPr/>
                    <a:lstStyle/>
                    <a:p>
                      <a:pPr algn="ctr"/>
                      <a:r>
                        <a:rPr lang="en-US" b="0" i="1" dirty="0"/>
                        <a:t>The Gagging of God</a:t>
                      </a:r>
                    </a:p>
                  </a:txBody>
                  <a:tcPr anchor="ctr"/>
                </a:tc>
                <a:tc>
                  <a:txBody>
                    <a:bodyPr/>
                    <a:lstStyle/>
                    <a:p>
                      <a:pPr algn="ctr"/>
                      <a:r>
                        <a:rPr lang="en-US" b="0" dirty="0"/>
                        <a:t>600 pages; scholarly, difficult</a:t>
                      </a:r>
                    </a:p>
                  </a:txBody>
                  <a:tcPr anchor="ctr"/>
                </a:tc>
                <a:extLst>
                  <a:ext uri="{0D108BD9-81ED-4DB2-BD59-A6C34878D82A}">
                    <a16:rowId xmlns:a16="http://schemas.microsoft.com/office/drawing/2014/main" val="216855777"/>
                  </a:ext>
                </a:extLst>
              </a:tr>
              <a:tr h="736277">
                <a:tc>
                  <a:txBody>
                    <a:bodyPr/>
                    <a:lstStyle/>
                    <a:p>
                      <a:pPr algn="ctr"/>
                      <a:endParaRPr lang="en-US" dirty="0"/>
                    </a:p>
                  </a:txBody>
                  <a:tcPr anchor="ctr"/>
                </a:tc>
                <a:tc>
                  <a:txBody>
                    <a:bodyPr/>
                    <a:lstStyle/>
                    <a:p>
                      <a:pPr algn="ctr"/>
                      <a:endParaRPr lang="en-US" i="1" dirty="0"/>
                    </a:p>
                  </a:txBody>
                  <a:tcPr anchor="ctr"/>
                </a:tc>
                <a:tc>
                  <a:txBody>
                    <a:bodyPr/>
                    <a:lstStyle/>
                    <a:p>
                      <a:pPr algn="ctr"/>
                      <a:endParaRPr lang="en-US" dirty="0"/>
                    </a:p>
                  </a:txBody>
                  <a:tcPr anchor="ctr"/>
                </a:tc>
                <a:extLst>
                  <a:ext uri="{0D108BD9-81ED-4DB2-BD59-A6C34878D82A}">
                    <a16:rowId xmlns:a16="http://schemas.microsoft.com/office/drawing/2014/main" val="3014160813"/>
                  </a:ext>
                </a:extLst>
              </a:tr>
              <a:tr h="686127">
                <a:tc>
                  <a:txBody>
                    <a:bodyPr/>
                    <a:lstStyle/>
                    <a:p>
                      <a:pPr algn="ctr"/>
                      <a:endParaRPr lang="en-US" dirty="0"/>
                    </a:p>
                  </a:txBody>
                  <a:tcPr anchor="ctr"/>
                </a:tc>
                <a:tc>
                  <a:txBody>
                    <a:bodyPr/>
                    <a:lstStyle/>
                    <a:p>
                      <a:pPr algn="ctr"/>
                      <a:endParaRPr lang="en-US" i="1" dirty="0"/>
                    </a:p>
                  </a:txBody>
                  <a:tcPr anchor="ctr"/>
                </a:tc>
                <a:tc>
                  <a:txBody>
                    <a:bodyPr/>
                    <a:lstStyle/>
                    <a:p>
                      <a:pPr algn="ctr"/>
                      <a:endParaRPr lang="en-US" dirty="0"/>
                    </a:p>
                  </a:txBody>
                  <a:tcPr anchor="ctr"/>
                </a:tc>
                <a:extLst>
                  <a:ext uri="{0D108BD9-81ED-4DB2-BD59-A6C34878D82A}">
                    <a16:rowId xmlns:a16="http://schemas.microsoft.com/office/drawing/2014/main" val="2771497970"/>
                  </a:ext>
                </a:extLst>
              </a:tr>
              <a:tr h="659010">
                <a:tc>
                  <a:txBody>
                    <a:bodyPr/>
                    <a:lstStyle/>
                    <a:p>
                      <a:pPr algn="ctr"/>
                      <a:endParaRPr lang="en-US" dirty="0"/>
                    </a:p>
                  </a:txBody>
                  <a:tcPr anchor="ctr"/>
                </a:tc>
                <a:tc>
                  <a:txBody>
                    <a:bodyPr/>
                    <a:lstStyle/>
                    <a:p>
                      <a:pPr algn="ctr"/>
                      <a:endParaRPr lang="en-US" i="1" dirty="0"/>
                    </a:p>
                  </a:txBody>
                  <a:tcPr anchor="ctr"/>
                </a:tc>
                <a:tc>
                  <a:txBody>
                    <a:bodyPr/>
                    <a:lstStyle/>
                    <a:p>
                      <a:pPr algn="ctr"/>
                      <a:endParaRPr lang="en-US" dirty="0"/>
                    </a:p>
                  </a:txBody>
                  <a:tcPr anchor="ctr"/>
                </a:tc>
                <a:extLst>
                  <a:ext uri="{0D108BD9-81ED-4DB2-BD59-A6C34878D82A}">
                    <a16:rowId xmlns:a16="http://schemas.microsoft.com/office/drawing/2014/main" val="2952687698"/>
                  </a:ext>
                </a:extLst>
              </a:tr>
              <a:tr h="649418">
                <a:tc>
                  <a:txBody>
                    <a:bodyPr/>
                    <a:lstStyle/>
                    <a:p>
                      <a:pPr algn="ctr"/>
                      <a:endParaRPr lang="en-US" dirty="0"/>
                    </a:p>
                  </a:txBody>
                  <a:tcPr anchor="ctr"/>
                </a:tc>
                <a:tc>
                  <a:txBody>
                    <a:bodyPr/>
                    <a:lstStyle/>
                    <a:p>
                      <a:pPr algn="ctr"/>
                      <a:endParaRPr lang="en-US" i="1" dirty="0"/>
                    </a:p>
                  </a:txBody>
                  <a:tcPr anchor="ctr"/>
                </a:tc>
                <a:tc>
                  <a:txBody>
                    <a:bodyPr/>
                    <a:lstStyle/>
                    <a:p>
                      <a:pPr algn="ctr"/>
                      <a:endParaRPr lang="en-US" dirty="0"/>
                    </a:p>
                  </a:txBody>
                  <a:tcPr anchor="ctr"/>
                </a:tc>
                <a:extLst>
                  <a:ext uri="{0D108BD9-81ED-4DB2-BD59-A6C34878D82A}">
                    <a16:rowId xmlns:a16="http://schemas.microsoft.com/office/drawing/2014/main" val="818268907"/>
                  </a:ext>
                </a:extLst>
              </a:tr>
              <a:tr h="622805">
                <a:tc>
                  <a:txBody>
                    <a:bodyPr/>
                    <a:lstStyle/>
                    <a:p>
                      <a:pPr algn="ctr"/>
                      <a:endParaRPr lang="en-US" dirty="0"/>
                    </a:p>
                  </a:txBody>
                  <a:tcPr anchor="ctr"/>
                </a:tc>
                <a:tc>
                  <a:txBody>
                    <a:bodyPr/>
                    <a:lstStyle/>
                    <a:p>
                      <a:pPr algn="ctr"/>
                      <a:endParaRPr lang="en-US" i="1" dirty="0"/>
                    </a:p>
                  </a:txBody>
                  <a:tcPr anchor="ctr"/>
                </a:tc>
                <a:tc>
                  <a:txBody>
                    <a:bodyPr/>
                    <a:lstStyle/>
                    <a:p>
                      <a:pPr algn="ctr"/>
                      <a:endParaRPr lang="en-US" dirty="0"/>
                    </a:p>
                  </a:txBody>
                  <a:tcPr anchor="ctr"/>
                </a:tc>
                <a:extLst>
                  <a:ext uri="{0D108BD9-81ED-4DB2-BD59-A6C34878D82A}">
                    <a16:rowId xmlns:a16="http://schemas.microsoft.com/office/drawing/2014/main" val="2465520067"/>
                  </a:ext>
                </a:extLst>
              </a:tr>
              <a:tr h="622805">
                <a:tc>
                  <a:txBody>
                    <a:bodyPr/>
                    <a:lstStyle/>
                    <a:p>
                      <a:pPr algn="ctr"/>
                      <a:endParaRPr lang="en-US" dirty="0"/>
                    </a:p>
                  </a:txBody>
                  <a:tcPr anchor="ctr"/>
                </a:tc>
                <a:tc>
                  <a:txBody>
                    <a:bodyPr/>
                    <a:lstStyle/>
                    <a:p>
                      <a:pPr algn="ctr"/>
                      <a:endParaRPr lang="en-US" i="1" dirty="0"/>
                    </a:p>
                  </a:txBody>
                  <a:tcPr anchor="ctr"/>
                </a:tc>
                <a:tc>
                  <a:txBody>
                    <a:bodyPr/>
                    <a:lstStyle/>
                    <a:p>
                      <a:pPr algn="ctr"/>
                      <a:endParaRPr lang="en-US" dirty="0"/>
                    </a:p>
                  </a:txBody>
                  <a:tcPr anchor="ctr"/>
                </a:tc>
                <a:extLst>
                  <a:ext uri="{0D108BD9-81ED-4DB2-BD59-A6C34878D82A}">
                    <a16:rowId xmlns:a16="http://schemas.microsoft.com/office/drawing/2014/main" val="3309403129"/>
                  </a:ext>
                </a:extLst>
              </a:tr>
            </a:tbl>
          </a:graphicData>
        </a:graphic>
      </p:graphicFrame>
    </p:spTree>
    <p:extLst>
      <p:ext uri="{BB962C8B-B14F-4D97-AF65-F5344CB8AC3E}">
        <p14:creationId xmlns:p14="http://schemas.microsoft.com/office/powerpoint/2010/main" val="3138939638"/>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5D4AB-1E68-EE5D-DE49-AE8EB94EA64D}"/>
            </a:ext>
          </a:extLst>
        </p:cNvPr>
        <p:cNvGrpSpPr/>
        <p:nvPr/>
      </p:nvGrpSpPr>
      <p:grpSpPr>
        <a:xfrm>
          <a:off x="0" y="0"/>
          <a:ext cx="0" cy="0"/>
          <a:chOff x="0" y="0"/>
          <a:chExt cx="0" cy="0"/>
        </a:xfrm>
      </p:grpSpPr>
      <p:sp>
        <p:nvSpPr>
          <p:cNvPr id="6" name="TextBox 4">
            <a:extLst>
              <a:ext uri="{FF2B5EF4-FFF2-40B4-BE49-F238E27FC236}">
                <a16:creationId xmlns:a16="http://schemas.microsoft.com/office/drawing/2014/main" id="{4CF51452-3076-7F9B-73C1-61E7698F7D66}"/>
              </a:ext>
            </a:extLst>
          </p:cNvPr>
          <p:cNvSpPr txBox="1"/>
          <p:nvPr/>
        </p:nvSpPr>
        <p:spPr>
          <a:xfrm>
            <a:off x="1056867" y="839658"/>
            <a:ext cx="10111666" cy="512961"/>
          </a:xfrm>
          <a:prstGeom prst="rect">
            <a:avLst/>
          </a:prstGeom>
        </p:spPr>
        <p:txBody>
          <a:bodyPr wrap="square" lIns="0" tIns="0" rIns="0" bIns="0" rtlCol="0" anchor="t">
            <a:spAutoFit/>
          </a:bodyPr>
          <a:lstStyle/>
          <a:p>
            <a:pPr algn="ctr" defTabSz="609630">
              <a:lnSpc>
                <a:spcPts val="3970"/>
              </a:lnSpc>
            </a:pPr>
            <a:r>
              <a:rPr lang="en-US" sz="3600" b="1" spc="132" dirty="0">
                <a:solidFill>
                  <a:srgbClr val="2C7FC2"/>
                </a:solidFill>
                <a:latin typeface="Gill Sans MT" panose="020B0502020104020203" pitchFamily="34" charset="0"/>
              </a:rPr>
              <a:t>MY FAVORITE RESOURCES</a:t>
            </a:r>
          </a:p>
        </p:txBody>
      </p:sp>
      <p:graphicFrame>
        <p:nvGraphicFramePr>
          <p:cNvPr id="11" name="Table 10">
            <a:extLst>
              <a:ext uri="{FF2B5EF4-FFF2-40B4-BE49-F238E27FC236}">
                <a16:creationId xmlns:a16="http://schemas.microsoft.com/office/drawing/2014/main" id="{690AAAC4-322C-DE75-8ABC-58B44D5C7A3A}"/>
              </a:ext>
            </a:extLst>
          </p:cNvPr>
          <p:cNvGraphicFramePr>
            <a:graphicFrameLocks noGrp="1"/>
          </p:cNvGraphicFramePr>
          <p:nvPr>
            <p:extLst>
              <p:ext uri="{D42A27DB-BD31-4B8C-83A1-F6EECF244321}">
                <p14:modId xmlns:p14="http://schemas.microsoft.com/office/powerpoint/2010/main" val="2624903712"/>
              </p:ext>
            </p:extLst>
          </p:nvPr>
        </p:nvGraphicFramePr>
        <p:xfrm>
          <a:off x="671743" y="1597982"/>
          <a:ext cx="10848513" cy="4706881"/>
        </p:xfrm>
        <a:graphic>
          <a:graphicData uri="http://schemas.openxmlformats.org/drawingml/2006/table">
            <a:tbl>
              <a:tblPr firstRow="1" bandRow="1">
                <a:tableStyleId>{5DA37D80-6434-44D0-A028-1B22A696006F}</a:tableStyleId>
              </a:tblPr>
              <a:tblGrid>
                <a:gridCol w="3616171">
                  <a:extLst>
                    <a:ext uri="{9D8B030D-6E8A-4147-A177-3AD203B41FA5}">
                      <a16:colId xmlns:a16="http://schemas.microsoft.com/office/drawing/2014/main" val="3783669141"/>
                    </a:ext>
                  </a:extLst>
                </a:gridCol>
                <a:gridCol w="3080552">
                  <a:extLst>
                    <a:ext uri="{9D8B030D-6E8A-4147-A177-3AD203B41FA5}">
                      <a16:colId xmlns:a16="http://schemas.microsoft.com/office/drawing/2014/main" val="2341177305"/>
                    </a:ext>
                  </a:extLst>
                </a:gridCol>
                <a:gridCol w="4151790">
                  <a:extLst>
                    <a:ext uri="{9D8B030D-6E8A-4147-A177-3AD203B41FA5}">
                      <a16:colId xmlns:a16="http://schemas.microsoft.com/office/drawing/2014/main" val="3963076479"/>
                    </a:ext>
                  </a:extLst>
                </a:gridCol>
              </a:tblGrid>
              <a:tr h="730439">
                <a:tc>
                  <a:txBody>
                    <a:bodyPr/>
                    <a:lstStyle/>
                    <a:p>
                      <a:pPr algn="ctr"/>
                      <a:r>
                        <a:rPr lang="en-US" b="0" dirty="0"/>
                        <a:t>D. A. Carson</a:t>
                      </a:r>
                    </a:p>
                  </a:txBody>
                  <a:tcPr anchor="ctr"/>
                </a:tc>
                <a:tc>
                  <a:txBody>
                    <a:bodyPr/>
                    <a:lstStyle/>
                    <a:p>
                      <a:pPr algn="ctr"/>
                      <a:r>
                        <a:rPr lang="en-US" b="0" i="1" dirty="0"/>
                        <a:t>The Gagging of God</a:t>
                      </a:r>
                    </a:p>
                  </a:txBody>
                  <a:tcPr anchor="ctr"/>
                </a:tc>
                <a:tc>
                  <a:txBody>
                    <a:bodyPr/>
                    <a:lstStyle/>
                    <a:p>
                      <a:pPr algn="ctr"/>
                      <a:r>
                        <a:rPr lang="en-US" b="0" dirty="0"/>
                        <a:t>600 pages; scholarly, difficult</a:t>
                      </a:r>
                    </a:p>
                  </a:txBody>
                  <a:tcPr anchor="ctr"/>
                </a:tc>
                <a:extLst>
                  <a:ext uri="{0D108BD9-81ED-4DB2-BD59-A6C34878D82A}">
                    <a16:rowId xmlns:a16="http://schemas.microsoft.com/office/drawing/2014/main" val="216855777"/>
                  </a:ext>
                </a:extLst>
              </a:tr>
              <a:tr h="736277">
                <a:tc>
                  <a:txBody>
                    <a:bodyPr/>
                    <a:lstStyle/>
                    <a:p>
                      <a:pPr algn="ctr"/>
                      <a:r>
                        <a:rPr lang="en-US" dirty="0"/>
                        <a:t>Carl Trueman</a:t>
                      </a:r>
                    </a:p>
                  </a:txBody>
                  <a:tcPr anchor="ctr"/>
                </a:tc>
                <a:tc>
                  <a:txBody>
                    <a:bodyPr/>
                    <a:lstStyle/>
                    <a:p>
                      <a:pPr algn="ctr"/>
                      <a:r>
                        <a:rPr lang="en-US" i="1" dirty="0"/>
                        <a:t>Strange New World</a:t>
                      </a:r>
                    </a:p>
                  </a:txBody>
                  <a:tcPr anchor="ctr"/>
                </a:tc>
                <a:tc>
                  <a:txBody>
                    <a:bodyPr/>
                    <a:lstStyle/>
                    <a:p>
                      <a:pPr algn="ctr"/>
                      <a:r>
                        <a:rPr lang="en-US" dirty="0"/>
                        <a:t>Brilliant simplification of </a:t>
                      </a:r>
                      <a:r>
                        <a:rPr lang="en-US" i="1" dirty="0"/>
                        <a:t>The Rise</a:t>
                      </a:r>
                      <a:br>
                        <a:rPr lang="en-US" i="1" dirty="0"/>
                      </a:br>
                      <a:r>
                        <a:rPr lang="en-US" i="1" dirty="0"/>
                        <a:t>and Triumph of the Modern Self</a:t>
                      </a:r>
                      <a:endParaRPr lang="en-US" dirty="0"/>
                    </a:p>
                  </a:txBody>
                  <a:tcPr anchor="ctr"/>
                </a:tc>
                <a:extLst>
                  <a:ext uri="{0D108BD9-81ED-4DB2-BD59-A6C34878D82A}">
                    <a16:rowId xmlns:a16="http://schemas.microsoft.com/office/drawing/2014/main" val="3014160813"/>
                  </a:ext>
                </a:extLst>
              </a:tr>
              <a:tr h="686127">
                <a:tc>
                  <a:txBody>
                    <a:bodyPr/>
                    <a:lstStyle/>
                    <a:p>
                      <a:pPr algn="ctr"/>
                      <a:endParaRPr lang="en-US" dirty="0"/>
                    </a:p>
                  </a:txBody>
                  <a:tcPr anchor="ctr"/>
                </a:tc>
                <a:tc>
                  <a:txBody>
                    <a:bodyPr/>
                    <a:lstStyle/>
                    <a:p>
                      <a:pPr algn="ctr"/>
                      <a:endParaRPr lang="en-US" i="1" dirty="0"/>
                    </a:p>
                  </a:txBody>
                  <a:tcPr anchor="ctr"/>
                </a:tc>
                <a:tc>
                  <a:txBody>
                    <a:bodyPr/>
                    <a:lstStyle/>
                    <a:p>
                      <a:pPr algn="ctr"/>
                      <a:endParaRPr lang="en-US" dirty="0"/>
                    </a:p>
                  </a:txBody>
                  <a:tcPr anchor="ctr"/>
                </a:tc>
                <a:extLst>
                  <a:ext uri="{0D108BD9-81ED-4DB2-BD59-A6C34878D82A}">
                    <a16:rowId xmlns:a16="http://schemas.microsoft.com/office/drawing/2014/main" val="2771497970"/>
                  </a:ext>
                </a:extLst>
              </a:tr>
              <a:tr h="659010">
                <a:tc>
                  <a:txBody>
                    <a:bodyPr/>
                    <a:lstStyle/>
                    <a:p>
                      <a:pPr algn="ctr"/>
                      <a:endParaRPr lang="en-US" dirty="0"/>
                    </a:p>
                  </a:txBody>
                  <a:tcPr anchor="ctr"/>
                </a:tc>
                <a:tc>
                  <a:txBody>
                    <a:bodyPr/>
                    <a:lstStyle/>
                    <a:p>
                      <a:pPr algn="ctr"/>
                      <a:endParaRPr lang="en-US" i="1" dirty="0"/>
                    </a:p>
                  </a:txBody>
                  <a:tcPr anchor="ctr"/>
                </a:tc>
                <a:tc>
                  <a:txBody>
                    <a:bodyPr/>
                    <a:lstStyle/>
                    <a:p>
                      <a:pPr algn="ctr"/>
                      <a:endParaRPr lang="en-US" dirty="0"/>
                    </a:p>
                  </a:txBody>
                  <a:tcPr anchor="ctr"/>
                </a:tc>
                <a:extLst>
                  <a:ext uri="{0D108BD9-81ED-4DB2-BD59-A6C34878D82A}">
                    <a16:rowId xmlns:a16="http://schemas.microsoft.com/office/drawing/2014/main" val="2952687698"/>
                  </a:ext>
                </a:extLst>
              </a:tr>
              <a:tr h="649418">
                <a:tc>
                  <a:txBody>
                    <a:bodyPr/>
                    <a:lstStyle/>
                    <a:p>
                      <a:pPr algn="ctr"/>
                      <a:endParaRPr lang="en-US" dirty="0"/>
                    </a:p>
                  </a:txBody>
                  <a:tcPr anchor="ctr"/>
                </a:tc>
                <a:tc>
                  <a:txBody>
                    <a:bodyPr/>
                    <a:lstStyle/>
                    <a:p>
                      <a:pPr algn="ctr"/>
                      <a:endParaRPr lang="en-US" i="1" dirty="0"/>
                    </a:p>
                  </a:txBody>
                  <a:tcPr anchor="ctr"/>
                </a:tc>
                <a:tc>
                  <a:txBody>
                    <a:bodyPr/>
                    <a:lstStyle/>
                    <a:p>
                      <a:pPr algn="ctr"/>
                      <a:endParaRPr lang="en-US" dirty="0"/>
                    </a:p>
                  </a:txBody>
                  <a:tcPr anchor="ctr"/>
                </a:tc>
                <a:extLst>
                  <a:ext uri="{0D108BD9-81ED-4DB2-BD59-A6C34878D82A}">
                    <a16:rowId xmlns:a16="http://schemas.microsoft.com/office/drawing/2014/main" val="818268907"/>
                  </a:ext>
                </a:extLst>
              </a:tr>
              <a:tr h="622805">
                <a:tc>
                  <a:txBody>
                    <a:bodyPr/>
                    <a:lstStyle/>
                    <a:p>
                      <a:pPr algn="ctr"/>
                      <a:endParaRPr lang="en-US" dirty="0"/>
                    </a:p>
                  </a:txBody>
                  <a:tcPr anchor="ctr"/>
                </a:tc>
                <a:tc>
                  <a:txBody>
                    <a:bodyPr/>
                    <a:lstStyle/>
                    <a:p>
                      <a:pPr algn="ctr"/>
                      <a:endParaRPr lang="en-US" i="1" dirty="0"/>
                    </a:p>
                  </a:txBody>
                  <a:tcPr anchor="ctr"/>
                </a:tc>
                <a:tc>
                  <a:txBody>
                    <a:bodyPr/>
                    <a:lstStyle/>
                    <a:p>
                      <a:pPr algn="ctr"/>
                      <a:endParaRPr lang="en-US" dirty="0"/>
                    </a:p>
                  </a:txBody>
                  <a:tcPr anchor="ctr"/>
                </a:tc>
                <a:extLst>
                  <a:ext uri="{0D108BD9-81ED-4DB2-BD59-A6C34878D82A}">
                    <a16:rowId xmlns:a16="http://schemas.microsoft.com/office/drawing/2014/main" val="2465520067"/>
                  </a:ext>
                </a:extLst>
              </a:tr>
              <a:tr h="622805">
                <a:tc>
                  <a:txBody>
                    <a:bodyPr/>
                    <a:lstStyle/>
                    <a:p>
                      <a:pPr algn="ctr"/>
                      <a:endParaRPr lang="en-US" dirty="0"/>
                    </a:p>
                  </a:txBody>
                  <a:tcPr anchor="ctr"/>
                </a:tc>
                <a:tc>
                  <a:txBody>
                    <a:bodyPr/>
                    <a:lstStyle/>
                    <a:p>
                      <a:pPr algn="ctr"/>
                      <a:endParaRPr lang="en-US" i="1" dirty="0"/>
                    </a:p>
                  </a:txBody>
                  <a:tcPr anchor="ctr"/>
                </a:tc>
                <a:tc>
                  <a:txBody>
                    <a:bodyPr/>
                    <a:lstStyle/>
                    <a:p>
                      <a:pPr algn="ctr"/>
                      <a:endParaRPr lang="en-US" dirty="0"/>
                    </a:p>
                  </a:txBody>
                  <a:tcPr anchor="ctr"/>
                </a:tc>
                <a:extLst>
                  <a:ext uri="{0D108BD9-81ED-4DB2-BD59-A6C34878D82A}">
                    <a16:rowId xmlns:a16="http://schemas.microsoft.com/office/drawing/2014/main" val="3309403129"/>
                  </a:ext>
                </a:extLst>
              </a:tr>
            </a:tbl>
          </a:graphicData>
        </a:graphic>
      </p:graphicFrame>
    </p:spTree>
    <p:extLst>
      <p:ext uri="{BB962C8B-B14F-4D97-AF65-F5344CB8AC3E}">
        <p14:creationId xmlns:p14="http://schemas.microsoft.com/office/powerpoint/2010/main" val="2806043645"/>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07825-7404-9DAB-5F18-059203B0FAA3}"/>
            </a:ext>
          </a:extLst>
        </p:cNvPr>
        <p:cNvGrpSpPr/>
        <p:nvPr/>
      </p:nvGrpSpPr>
      <p:grpSpPr>
        <a:xfrm>
          <a:off x="0" y="0"/>
          <a:ext cx="0" cy="0"/>
          <a:chOff x="0" y="0"/>
          <a:chExt cx="0" cy="0"/>
        </a:xfrm>
      </p:grpSpPr>
      <p:sp>
        <p:nvSpPr>
          <p:cNvPr id="6" name="TextBox 4">
            <a:extLst>
              <a:ext uri="{FF2B5EF4-FFF2-40B4-BE49-F238E27FC236}">
                <a16:creationId xmlns:a16="http://schemas.microsoft.com/office/drawing/2014/main" id="{4A583AD2-A692-2E18-2E55-096897CFDB90}"/>
              </a:ext>
            </a:extLst>
          </p:cNvPr>
          <p:cNvSpPr txBox="1"/>
          <p:nvPr/>
        </p:nvSpPr>
        <p:spPr>
          <a:xfrm>
            <a:off x="1056867" y="839658"/>
            <a:ext cx="10111666" cy="512961"/>
          </a:xfrm>
          <a:prstGeom prst="rect">
            <a:avLst/>
          </a:prstGeom>
        </p:spPr>
        <p:txBody>
          <a:bodyPr wrap="square" lIns="0" tIns="0" rIns="0" bIns="0" rtlCol="0" anchor="t">
            <a:spAutoFit/>
          </a:bodyPr>
          <a:lstStyle/>
          <a:p>
            <a:pPr algn="ctr" defTabSz="609630">
              <a:lnSpc>
                <a:spcPts val="3970"/>
              </a:lnSpc>
            </a:pPr>
            <a:r>
              <a:rPr lang="en-US" sz="3600" b="1" spc="132" dirty="0">
                <a:solidFill>
                  <a:srgbClr val="2C7FC2"/>
                </a:solidFill>
                <a:latin typeface="Gill Sans MT" panose="020B0502020104020203" pitchFamily="34" charset="0"/>
              </a:rPr>
              <a:t>MY FAVORITE RESOURCES</a:t>
            </a:r>
          </a:p>
        </p:txBody>
      </p:sp>
      <p:graphicFrame>
        <p:nvGraphicFramePr>
          <p:cNvPr id="11" name="Table 10">
            <a:extLst>
              <a:ext uri="{FF2B5EF4-FFF2-40B4-BE49-F238E27FC236}">
                <a16:creationId xmlns:a16="http://schemas.microsoft.com/office/drawing/2014/main" id="{27E93A4A-06F3-3ED9-29F9-47854E7029A1}"/>
              </a:ext>
            </a:extLst>
          </p:cNvPr>
          <p:cNvGraphicFramePr>
            <a:graphicFrameLocks noGrp="1"/>
          </p:cNvGraphicFramePr>
          <p:nvPr>
            <p:extLst>
              <p:ext uri="{D42A27DB-BD31-4B8C-83A1-F6EECF244321}">
                <p14:modId xmlns:p14="http://schemas.microsoft.com/office/powerpoint/2010/main" val="1767184249"/>
              </p:ext>
            </p:extLst>
          </p:nvPr>
        </p:nvGraphicFramePr>
        <p:xfrm>
          <a:off x="671743" y="1597982"/>
          <a:ext cx="10848513" cy="4706881"/>
        </p:xfrm>
        <a:graphic>
          <a:graphicData uri="http://schemas.openxmlformats.org/drawingml/2006/table">
            <a:tbl>
              <a:tblPr firstRow="1" bandRow="1">
                <a:tableStyleId>{5DA37D80-6434-44D0-A028-1B22A696006F}</a:tableStyleId>
              </a:tblPr>
              <a:tblGrid>
                <a:gridCol w="3616171">
                  <a:extLst>
                    <a:ext uri="{9D8B030D-6E8A-4147-A177-3AD203B41FA5}">
                      <a16:colId xmlns:a16="http://schemas.microsoft.com/office/drawing/2014/main" val="3783669141"/>
                    </a:ext>
                  </a:extLst>
                </a:gridCol>
                <a:gridCol w="3080552">
                  <a:extLst>
                    <a:ext uri="{9D8B030D-6E8A-4147-A177-3AD203B41FA5}">
                      <a16:colId xmlns:a16="http://schemas.microsoft.com/office/drawing/2014/main" val="2341177305"/>
                    </a:ext>
                  </a:extLst>
                </a:gridCol>
                <a:gridCol w="4151790">
                  <a:extLst>
                    <a:ext uri="{9D8B030D-6E8A-4147-A177-3AD203B41FA5}">
                      <a16:colId xmlns:a16="http://schemas.microsoft.com/office/drawing/2014/main" val="3963076479"/>
                    </a:ext>
                  </a:extLst>
                </a:gridCol>
              </a:tblGrid>
              <a:tr h="730439">
                <a:tc>
                  <a:txBody>
                    <a:bodyPr/>
                    <a:lstStyle/>
                    <a:p>
                      <a:pPr algn="ctr"/>
                      <a:r>
                        <a:rPr lang="en-US" b="0" dirty="0"/>
                        <a:t>D. A. Carson</a:t>
                      </a:r>
                    </a:p>
                  </a:txBody>
                  <a:tcPr anchor="ctr"/>
                </a:tc>
                <a:tc>
                  <a:txBody>
                    <a:bodyPr/>
                    <a:lstStyle/>
                    <a:p>
                      <a:pPr algn="ctr"/>
                      <a:r>
                        <a:rPr lang="en-US" b="0" i="1" dirty="0"/>
                        <a:t>The Gagging of God</a:t>
                      </a:r>
                    </a:p>
                  </a:txBody>
                  <a:tcPr anchor="ctr"/>
                </a:tc>
                <a:tc>
                  <a:txBody>
                    <a:bodyPr/>
                    <a:lstStyle/>
                    <a:p>
                      <a:pPr algn="ctr"/>
                      <a:r>
                        <a:rPr lang="en-US" b="0" dirty="0"/>
                        <a:t>600 pages; scholarly, difficult</a:t>
                      </a:r>
                    </a:p>
                  </a:txBody>
                  <a:tcPr anchor="ctr"/>
                </a:tc>
                <a:extLst>
                  <a:ext uri="{0D108BD9-81ED-4DB2-BD59-A6C34878D82A}">
                    <a16:rowId xmlns:a16="http://schemas.microsoft.com/office/drawing/2014/main" val="216855777"/>
                  </a:ext>
                </a:extLst>
              </a:tr>
              <a:tr h="736277">
                <a:tc>
                  <a:txBody>
                    <a:bodyPr/>
                    <a:lstStyle/>
                    <a:p>
                      <a:pPr algn="ctr"/>
                      <a:r>
                        <a:rPr lang="en-US" dirty="0"/>
                        <a:t>Carl Trueman</a:t>
                      </a:r>
                    </a:p>
                  </a:txBody>
                  <a:tcPr anchor="ctr"/>
                </a:tc>
                <a:tc>
                  <a:txBody>
                    <a:bodyPr/>
                    <a:lstStyle/>
                    <a:p>
                      <a:pPr algn="ctr"/>
                      <a:r>
                        <a:rPr lang="en-US" i="1" dirty="0"/>
                        <a:t>Strange New World</a:t>
                      </a:r>
                    </a:p>
                  </a:txBody>
                  <a:tcPr anchor="ctr"/>
                </a:tc>
                <a:tc>
                  <a:txBody>
                    <a:bodyPr/>
                    <a:lstStyle/>
                    <a:p>
                      <a:pPr algn="ctr"/>
                      <a:r>
                        <a:rPr lang="en-US" dirty="0"/>
                        <a:t>Brilliant simplification of </a:t>
                      </a:r>
                      <a:r>
                        <a:rPr lang="en-US" i="1" dirty="0"/>
                        <a:t>The Rise</a:t>
                      </a:r>
                      <a:br>
                        <a:rPr lang="en-US" i="1" dirty="0"/>
                      </a:br>
                      <a:r>
                        <a:rPr lang="en-US" i="1" dirty="0"/>
                        <a:t>and Triumph of the Modern Self</a:t>
                      </a:r>
                      <a:endParaRPr lang="en-US" dirty="0"/>
                    </a:p>
                  </a:txBody>
                  <a:tcPr anchor="ctr"/>
                </a:tc>
                <a:extLst>
                  <a:ext uri="{0D108BD9-81ED-4DB2-BD59-A6C34878D82A}">
                    <a16:rowId xmlns:a16="http://schemas.microsoft.com/office/drawing/2014/main" val="3014160813"/>
                  </a:ext>
                </a:extLst>
              </a:tr>
              <a:tr h="686127">
                <a:tc>
                  <a:txBody>
                    <a:bodyPr/>
                    <a:lstStyle/>
                    <a:p>
                      <a:pPr algn="ctr"/>
                      <a:r>
                        <a:rPr lang="en-US" dirty="0"/>
                        <a:t>John Piper &amp; Justin Taylor (ed.)</a:t>
                      </a:r>
                    </a:p>
                  </a:txBody>
                  <a:tcPr anchor="ctr"/>
                </a:tc>
                <a:tc>
                  <a:txBody>
                    <a:bodyPr/>
                    <a:lstStyle/>
                    <a:p>
                      <a:pPr algn="ctr"/>
                      <a:r>
                        <a:rPr lang="en-US" i="1" dirty="0"/>
                        <a:t>The Supremacy of God in a Postmodern World</a:t>
                      </a:r>
                    </a:p>
                  </a:txBody>
                  <a:tcPr anchor="ctr"/>
                </a:tc>
                <a:tc>
                  <a:txBody>
                    <a:bodyPr/>
                    <a:lstStyle/>
                    <a:p>
                      <a:pPr algn="ctr"/>
                      <a:r>
                        <a:rPr lang="en-US" dirty="0"/>
                        <a:t>Conference sessions:  Wells, </a:t>
                      </a:r>
                      <a:r>
                        <a:rPr lang="en-US" dirty="0" err="1"/>
                        <a:t>Baucham</a:t>
                      </a:r>
                      <a:r>
                        <a:rPr lang="en-US" dirty="0"/>
                        <a:t>, Carson, Keller, etc.</a:t>
                      </a:r>
                    </a:p>
                  </a:txBody>
                  <a:tcPr anchor="ctr"/>
                </a:tc>
                <a:extLst>
                  <a:ext uri="{0D108BD9-81ED-4DB2-BD59-A6C34878D82A}">
                    <a16:rowId xmlns:a16="http://schemas.microsoft.com/office/drawing/2014/main" val="2771497970"/>
                  </a:ext>
                </a:extLst>
              </a:tr>
              <a:tr h="659010">
                <a:tc>
                  <a:txBody>
                    <a:bodyPr/>
                    <a:lstStyle/>
                    <a:p>
                      <a:pPr algn="ctr"/>
                      <a:endParaRPr lang="en-US" dirty="0"/>
                    </a:p>
                  </a:txBody>
                  <a:tcPr anchor="ctr"/>
                </a:tc>
                <a:tc>
                  <a:txBody>
                    <a:bodyPr/>
                    <a:lstStyle/>
                    <a:p>
                      <a:pPr algn="ctr"/>
                      <a:endParaRPr lang="en-US" i="1" dirty="0"/>
                    </a:p>
                  </a:txBody>
                  <a:tcPr anchor="ctr"/>
                </a:tc>
                <a:tc>
                  <a:txBody>
                    <a:bodyPr/>
                    <a:lstStyle/>
                    <a:p>
                      <a:pPr algn="ctr"/>
                      <a:endParaRPr lang="en-US" dirty="0"/>
                    </a:p>
                  </a:txBody>
                  <a:tcPr anchor="ctr"/>
                </a:tc>
                <a:extLst>
                  <a:ext uri="{0D108BD9-81ED-4DB2-BD59-A6C34878D82A}">
                    <a16:rowId xmlns:a16="http://schemas.microsoft.com/office/drawing/2014/main" val="2952687698"/>
                  </a:ext>
                </a:extLst>
              </a:tr>
              <a:tr h="649418">
                <a:tc>
                  <a:txBody>
                    <a:bodyPr/>
                    <a:lstStyle/>
                    <a:p>
                      <a:pPr algn="ctr"/>
                      <a:endParaRPr lang="en-US" dirty="0"/>
                    </a:p>
                  </a:txBody>
                  <a:tcPr anchor="ctr"/>
                </a:tc>
                <a:tc>
                  <a:txBody>
                    <a:bodyPr/>
                    <a:lstStyle/>
                    <a:p>
                      <a:pPr algn="ctr"/>
                      <a:endParaRPr lang="en-US" i="1" dirty="0"/>
                    </a:p>
                  </a:txBody>
                  <a:tcPr anchor="ctr"/>
                </a:tc>
                <a:tc>
                  <a:txBody>
                    <a:bodyPr/>
                    <a:lstStyle/>
                    <a:p>
                      <a:pPr algn="ctr"/>
                      <a:endParaRPr lang="en-US" dirty="0"/>
                    </a:p>
                  </a:txBody>
                  <a:tcPr anchor="ctr"/>
                </a:tc>
                <a:extLst>
                  <a:ext uri="{0D108BD9-81ED-4DB2-BD59-A6C34878D82A}">
                    <a16:rowId xmlns:a16="http://schemas.microsoft.com/office/drawing/2014/main" val="818268907"/>
                  </a:ext>
                </a:extLst>
              </a:tr>
              <a:tr h="622805">
                <a:tc>
                  <a:txBody>
                    <a:bodyPr/>
                    <a:lstStyle/>
                    <a:p>
                      <a:pPr algn="ctr"/>
                      <a:endParaRPr lang="en-US" dirty="0"/>
                    </a:p>
                  </a:txBody>
                  <a:tcPr anchor="ctr"/>
                </a:tc>
                <a:tc>
                  <a:txBody>
                    <a:bodyPr/>
                    <a:lstStyle/>
                    <a:p>
                      <a:pPr algn="ctr"/>
                      <a:endParaRPr lang="en-US" i="1" dirty="0"/>
                    </a:p>
                  </a:txBody>
                  <a:tcPr anchor="ctr"/>
                </a:tc>
                <a:tc>
                  <a:txBody>
                    <a:bodyPr/>
                    <a:lstStyle/>
                    <a:p>
                      <a:pPr algn="ctr"/>
                      <a:endParaRPr lang="en-US" dirty="0"/>
                    </a:p>
                  </a:txBody>
                  <a:tcPr anchor="ctr"/>
                </a:tc>
                <a:extLst>
                  <a:ext uri="{0D108BD9-81ED-4DB2-BD59-A6C34878D82A}">
                    <a16:rowId xmlns:a16="http://schemas.microsoft.com/office/drawing/2014/main" val="2465520067"/>
                  </a:ext>
                </a:extLst>
              </a:tr>
              <a:tr h="622805">
                <a:tc>
                  <a:txBody>
                    <a:bodyPr/>
                    <a:lstStyle/>
                    <a:p>
                      <a:pPr algn="ctr"/>
                      <a:endParaRPr lang="en-US" dirty="0"/>
                    </a:p>
                  </a:txBody>
                  <a:tcPr anchor="ctr"/>
                </a:tc>
                <a:tc>
                  <a:txBody>
                    <a:bodyPr/>
                    <a:lstStyle/>
                    <a:p>
                      <a:pPr algn="ctr"/>
                      <a:endParaRPr lang="en-US" i="1" dirty="0"/>
                    </a:p>
                  </a:txBody>
                  <a:tcPr anchor="ctr"/>
                </a:tc>
                <a:tc>
                  <a:txBody>
                    <a:bodyPr/>
                    <a:lstStyle/>
                    <a:p>
                      <a:pPr algn="ctr"/>
                      <a:endParaRPr lang="en-US" dirty="0"/>
                    </a:p>
                  </a:txBody>
                  <a:tcPr anchor="ctr"/>
                </a:tc>
                <a:extLst>
                  <a:ext uri="{0D108BD9-81ED-4DB2-BD59-A6C34878D82A}">
                    <a16:rowId xmlns:a16="http://schemas.microsoft.com/office/drawing/2014/main" val="3309403129"/>
                  </a:ext>
                </a:extLst>
              </a:tr>
            </a:tbl>
          </a:graphicData>
        </a:graphic>
      </p:graphicFrame>
    </p:spTree>
    <p:extLst>
      <p:ext uri="{BB962C8B-B14F-4D97-AF65-F5344CB8AC3E}">
        <p14:creationId xmlns:p14="http://schemas.microsoft.com/office/powerpoint/2010/main" val="66638783"/>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D2DD3-6143-7E0D-AAF4-3F7FDC3CE2DE}"/>
            </a:ext>
          </a:extLst>
        </p:cNvPr>
        <p:cNvGrpSpPr/>
        <p:nvPr/>
      </p:nvGrpSpPr>
      <p:grpSpPr>
        <a:xfrm>
          <a:off x="0" y="0"/>
          <a:ext cx="0" cy="0"/>
          <a:chOff x="0" y="0"/>
          <a:chExt cx="0" cy="0"/>
        </a:xfrm>
      </p:grpSpPr>
      <p:sp>
        <p:nvSpPr>
          <p:cNvPr id="6" name="TextBox 4">
            <a:extLst>
              <a:ext uri="{FF2B5EF4-FFF2-40B4-BE49-F238E27FC236}">
                <a16:creationId xmlns:a16="http://schemas.microsoft.com/office/drawing/2014/main" id="{38E93D4B-99B9-5D1E-6B12-50DDDBD13619}"/>
              </a:ext>
            </a:extLst>
          </p:cNvPr>
          <p:cNvSpPr txBox="1"/>
          <p:nvPr/>
        </p:nvSpPr>
        <p:spPr>
          <a:xfrm>
            <a:off x="1056867" y="839658"/>
            <a:ext cx="10111666" cy="512961"/>
          </a:xfrm>
          <a:prstGeom prst="rect">
            <a:avLst/>
          </a:prstGeom>
        </p:spPr>
        <p:txBody>
          <a:bodyPr wrap="square" lIns="0" tIns="0" rIns="0" bIns="0" rtlCol="0" anchor="t">
            <a:spAutoFit/>
          </a:bodyPr>
          <a:lstStyle/>
          <a:p>
            <a:pPr algn="ctr" defTabSz="609630">
              <a:lnSpc>
                <a:spcPts val="3970"/>
              </a:lnSpc>
            </a:pPr>
            <a:r>
              <a:rPr lang="en-US" sz="3600" b="1" spc="132" dirty="0">
                <a:solidFill>
                  <a:srgbClr val="2C7FC2"/>
                </a:solidFill>
                <a:latin typeface="Gill Sans MT" panose="020B0502020104020203" pitchFamily="34" charset="0"/>
              </a:rPr>
              <a:t>MY FAVORITE RESOURCES</a:t>
            </a:r>
          </a:p>
        </p:txBody>
      </p:sp>
      <p:graphicFrame>
        <p:nvGraphicFramePr>
          <p:cNvPr id="11" name="Table 10">
            <a:extLst>
              <a:ext uri="{FF2B5EF4-FFF2-40B4-BE49-F238E27FC236}">
                <a16:creationId xmlns:a16="http://schemas.microsoft.com/office/drawing/2014/main" id="{ED1C7689-89CB-30CB-B4FC-1F3208137320}"/>
              </a:ext>
            </a:extLst>
          </p:cNvPr>
          <p:cNvGraphicFramePr>
            <a:graphicFrameLocks noGrp="1"/>
          </p:cNvGraphicFramePr>
          <p:nvPr>
            <p:extLst>
              <p:ext uri="{D42A27DB-BD31-4B8C-83A1-F6EECF244321}">
                <p14:modId xmlns:p14="http://schemas.microsoft.com/office/powerpoint/2010/main" val="2132353022"/>
              </p:ext>
            </p:extLst>
          </p:nvPr>
        </p:nvGraphicFramePr>
        <p:xfrm>
          <a:off x="671743" y="1597982"/>
          <a:ext cx="10848513" cy="4706881"/>
        </p:xfrm>
        <a:graphic>
          <a:graphicData uri="http://schemas.openxmlformats.org/drawingml/2006/table">
            <a:tbl>
              <a:tblPr firstRow="1" bandRow="1">
                <a:tableStyleId>{5DA37D80-6434-44D0-A028-1B22A696006F}</a:tableStyleId>
              </a:tblPr>
              <a:tblGrid>
                <a:gridCol w="3616171">
                  <a:extLst>
                    <a:ext uri="{9D8B030D-6E8A-4147-A177-3AD203B41FA5}">
                      <a16:colId xmlns:a16="http://schemas.microsoft.com/office/drawing/2014/main" val="3783669141"/>
                    </a:ext>
                  </a:extLst>
                </a:gridCol>
                <a:gridCol w="3080552">
                  <a:extLst>
                    <a:ext uri="{9D8B030D-6E8A-4147-A177-3AD203B41FA5}">
                      <a16:colId xmlns:a16="http://schemas.microsoft.com/office/drawing/2014/main" val="2341177305"/>
                    </a:ext>
                  </a:extLst>
                </a:gridCol>
                <a:gridCol w="4151790">
                  <a:extLst>
                    <a:ext uri="{9D8B030D-6E8A-4147-A177-3AD203B41FA5}">
                      <a16:colId xmlns:a16="http://schemas.microsoft.com/office/drawing/2014/main" val="3963076479"/>
                    </a:ext>
                  </a:extLst>
                </a:gridCol>
              </a:tblGrid>
              <a:tr h="730439">
                <a:tc>
                  <a:txBody>
                    <a:bodyPr/>
                    <a:lstStyle/>
                    <a:p>
                      <a:pPr algn="ctr"/>
                      <a:r>
                        <a:rPr lang="en-US" b="0" dirty="0"/>
                        <a:t>D. A. Carson</a:t>
                      </a:r>
                    </a:p>
                  </a:txBody>
                  <a:tcPr anchor="ctr"/>
                </a:tc>
                <a:tc>
                  <a:txBody>
                    <a:bodyPr/>
                    <a:lstStyle/>
                    <a:p>
                      <a:pPr algn="ctr"/>
                      <a:r>
                        <a:rPr lang="en-US" b="0" i="1" dirty="0"/>
                        <a:t>The Gagging of God</a:t>
                      </a:r>
                    </a:p>
                  </a:txBody>
                  <a:tcPr anchor="ctr"/>
                </a:tc>
                <a:tc>
                  <a:txBody>
                    <a:bodyPr/>
                    <a:lstStyle/>
                    <a:p>
                      <a:pPr algn="ctr"/>
                      <a:r>
                        <a:rPr lang="en-US" b="0" dirty="0"/>
                        <a:t>600 pages; scholarly, difficult</a:t>
                      </a:r>
                    </a:p>
                  </a:txBody>
                  <a:tcPr anchor="ctr"/>
                </a:tc>
                <a:extLst>
                  <a:ext uri="{0D108BD9-81ED-4DB2-BD59-A6C34878D82A}">
                    <a16:rowId xmlns:a16="http://schemas.microsoft.com/office/drawing/2014/main" val="216855777"/>
                  </a:ext>
                </a:extLst>
              </a:tr>
              <a:tr h="736277">
                <a:tc>
                  <a:txBody>
                    <a:bodyPr/>
                    <a:lstStyle/>
                    <a:p>
                      <a:pPr algn="ctr"/>
                      <a:r>
                        <a:rPr lang="en-US" dirty="0"/>
                        <a:t>Carl Trueman</a:t>
                      </a:r>
                    </a:p>
                  </a:txBody>
                  <a:tcPr anchor="ctr"/>
                </a:tc>
                <a:tc>
                  <a:txBody>
                    <a:bodyPr/>
                    <a:lstStyle/>
                    <a:p>
                      <a:pPr algn="ctr"/>
                      <a:r>
                        <a:rPr lang="en-US" i="1" dirty="0"/>
                        <a:t>Strange New World</a:t>
                      </a:r>
                    </a:p>
                  </a:txBody>
                  <a:tcPr anchor="ctr"/>
                </a:tc>
                <a:tc>
                  <a:txBody>
                    <a:bodyPr/>
                    <a:lstStyle/>
                    <a:p>
                      <a:pPr algn="ctr"/>
                      <a:r>
                        <a:rPr lang="en-US" dirty="0"/>
                        <a:t>Brilliant simplification of </a:t>
                      </a:r>
                      <a:r>
                        <a:rPr lang="en-US" i="1" dirty="0"/>
                        <a:t>The Rise</a:t>
                      </a:r>
                      <a:br>
                        <a:rPr lang="en-US" i="1" dirty="0"/>
                      </a:br>
                      <a:r>
                        <a:rPr lang="en-US" i="1" dirty="0"/>
                        <a:t>and Triumph of the Modern Self</a:t>
                      </a:r>
                      <a:endParaRPr lang="en-US" dirty="0"/>
                    </a:p>
                  </a:txBody>
                  <a:tcPr anchor="ctr"/>
                </a:tc>
                <a:extLst>
                  <a:ext uri="{0D108BD9-81ED-4DB2-BD59-A6C34878D82A}">
                    <a16:rowId xmlns:a16="http://schemas.microsoft.com/office/drawing/2014/main" val="3014160813"/>
                  </a:ext>
                </a:extLst>
              </a:tr>
              <a:tr h="686127">
                <a:tc>
                  <a:txBody>
                    <a:bodyPr/>
                    <a:lstStyle/>
                    <a:p>
                      <a:pPr algn="ctr"/>
                      <a:r>
                        <a:rPr lang="en-US" dirty="0"/>
                        <a:t>John Piper &amp; Justin Taylor (ed.)</a:t>
                      </a:r>
                    </a:p>
                  </a:txBody>
                  <a:tcPr anchor="ctr"/>
                </a:tc>
                <a:tc>
                  <a:txBody>
                    <a:bodyPr/>
                    <a:lstStyle/>
                    <a:p>
                      <a:pPr algn="ctr"/>
                      <a:r>
                        <a:rPr lang="en-US" i="1" dirty="0"/>
                        <a:t>The Supremacy of God in a Postmodern World</a:t>
                      </a:r>
                    </a:p>
                  </a:txBody>
                  <a:tcPr anchor="ctr"/>
                </a:tc>
                <a:tc>
                  <a:txBody>
                    <a:bodyPr/>
                    <a:lstStyle/>
                    <a:p>
                      <a:pPr algn="ctr"/>
                      <a:r>
                        <a:rPr lang="en-US" dirty="0"/>
                        <a:t>Conference sessions:  Wells, </a:t>
                      </a:r>
                      <a:r>
                        <a:rPr lang="en-US" dirty="0" err="1"/>
                        <a:t>Baucham</a:t>
                      </a:r>
                      <a:r>
                        <a:rPr lang="en-US" dirty="0"/>
                        <a:t>, Carson, Keller, etc.</a:t>
                      </a:r>
                    </a:p>
                  </a:txBody>
                  <a:tcPr anchor="ctr"/>
                </a:tc>
                <a:extLst>
                  <a:ext uri="{0D108BD9-81ED-4DB2-BD59-A6C34878D82A}">
                    <a16:rowId xmlns:a16="http://schemas.microsoft.com/office/drawing/2014/main" val="2771497970"/>
                  </a:ext>
                </a:extLst>
              </a:tr>
              <a:tr h="659010">
                <a:tc>
                  <a:txBody>
                    <a:bodyPr/>
                    <a:lstStyle/>
                    <a:p>
                      <a:pPr algn="ctr"/>
                      <a:r>
                        <a:rPr lang="en-US" dirty="0"/>
                        <a:t>John MacArthur</a:t>
                      </a:r>
                    </a:p>
                  </a:txBody>
                  <a:tcPr anchor="ctr"/>
                </a:tc>
                <a:tc>
                  <a:txBody>
                    <a:bodyPr/>
                    <a:lstStyle/>
                    <a:p>
                      <a:pPr algn="ctr"/>
                      <a:r>
                        <a:rPr lang="en-US" i="1" dirty="0"/>
                        <a:t>The Truth War</a:t>
                      </a:r>
                    </a:p>
                  </a:txBody>
                  <a:tcPr anchor="ctr"/>
                </a:tc>
                <a:tc>
                  <a:txBody>
                    <a:bodyPr/>
                    <a:lstStyle/>
                    <a:p>
                      <a:pPr algn="ctr"/>
                      <a:r>
                        <a:rPr lang="en-US" dirty="0"/>
                        <a:t>Pastoral defense of truth, somewhat dated; chapter 1 is golden</a:t>
                      </a:r>
                    </a:p>
                  </a:txBody>
                  <a:tcPr anchor="ctr"/>
                </a:tc>
                <a:extLst>
                  <a:ext uri="{0D108BD9-81ED-4DB2-BD59-A6C34878D82A}">
                    <a16:rowId xmlns:a16="http://schemas.microsoft.com/office/drawing/2014/main" val="2952687698"/>
                  </a:ext>
                </a:extLst>
              </a:tr>
              <a:tr h="649418">
                <a:tc>
                  <a:txBody>
                    <a:bodyPr/>
                    <a:lstStyle/>
                    <a:p>
                      <a:pPr algn="ctr"/>
                      <a:endParaRPr lang="en-US" dirty="0"/>
                    </a:p>
                  </a:txBody>
                  <a:tcPr anchor="ctr"/>
                </a:tc>
                <a:tc>
                  <a:txBody>
                    <a:bodyPr/>
                    <a:lstStyle/>
                    <a:p>
                      <a:pPr algn="ctr"/>
                      <a:endParaRPr lang="en-US" i="1" dirty="0"/>
                    </a:p>
                  </a:txBody>
                  <a:tcPr anchor="ctr"/>
                </a:tc>
                <a:tc>
                  <a:txBody>
                    <a:bodyPr/>
                    <a:lstStyle/>
                    <a:p>
                      <a:pPr algn="ctr"/>
                      <a:endParaRPr lang="en-US" dirty="0"/>
                    </a:p>
                  </a:txBody>
                  <a:tcPr anchor="ctr"/>
                </a:tc>
                <a:extLst>
                  <a:ext uri="{0D108BD9-81ED-4DB2-BD59-A6C34878D82A}">
                    <a16:rowId xmlns:a16="http://schemas.microsoft.com/office/drawing/2014/main" val="818268907"/>
                  </a:ext>
                </a:extLst>
              </a:tr>
              <a:tr h="622805">
                <a:tc>
                  <a:txBody>
                    <a:bodyPr/>
                    <a:lstStyle/>
                    <a:p>
                      <a:pPr algn="ctr"/>
                      <a:endParaRPr lang="en-US" dirty="0"/>
                    </a:p>
                  </a:txBody>
                  <a:tcPr anchor="ctr"/>
                </a:tc>
                <a:tc>
                  <a:txBody>
                    <a:bodyPr/>
                    <a:lstStyle/>
                    <a:p>
                      <a:pPr algn="ctr"/>
                      <a:endParaRPr lang="en-US" i="1" dirty="0"/>
                    </a:p>
                  </a:txBody>
                  <a:tcPr anchor="ctr"/>
                </a:tc>
                <a:tc>
                  <a:txBody>
                    <a:bodyPr/>
                    <a:lstStyle/>
                    <a:p>
                      <a:pPr algn="ctr"/>
                      <a:endParaRPr lang="en-US" dirty="0"/>
                    </a:p>
                  </a:txBody>
                  <a:tcPr anchor="ctr"/>
                </a:tc>
                <a:extLst>
                  <a:ext uri="{0D108BD9-81ED-4DB2-BD59-A6C34878D82A}">
                    <a16:rowId xmlns:a16="http://schemas.microsoft.com/office/drawing/2014/main" val="2465520067"/>
                  </a:ext>
                </a:extLst>
              </a:tr>
              <a:tr h="622805">
                <a:tc>
                  <a:txBody>
                    <a:bodyPr/>
                    <a:lstStyle/>
                    <a:p>
                      <a:pPr algn="ctr"/>
                      <a:endParaRPr lang="en-US" dirty="0"/>
                    </a:p>
                  </a:txBody>
                  <a:tcPr anchor="ctr"/>
                </a:tc>
                <a:tc>
                  <a:txBody>
                    <a:bodyPr/>
                    <a:lstStyle/>
                    <a:p>
                      <a:pPr algn="ctr"/>
                      <a:endParaRPr lang="en-US" i="1" dirty="0"/>
                    </a:p>
                  </a:txBody>
                  <a:tcPr anchor="ctr"/>
                </a:tc>
                <a:tc>
                  <a:txBody>
                    <a:bodyPr/>
                    <a:lstStyle/>
                    <a:p>
                      <a:pPr algn="ctr"/>
                      <a:endParaRPr lang="en-US" dirty="0"/>
                    </a:p>
                  </a:txBody>
                  <a:tcPr anchor="ctr"/>
                </a:tc>
                <a:extLst>
                  <a:ext uri="{0D108BD9-81ED-4DB2-BD59-A6C34878D82A}">
                    <a16:rowId xmlns:a16="http://schemas.microsoft.com/office/drawing/2014/main" val="3309403129"/>
                  </a:ext>
                </a:extLst>
              </a:tr>
            </a:tbl>
          </a:graphicData>
        </a:graphic>
      </p:graphicFrame>
    </p:spTree>
    <p:extLst>
      <p:ext uri="{BB962C8B-B14F-4D97-AF65-F5344CB8AC3E}">
        <p14:creationId xmlns:p14="http://schemas.microsoft.com/office/powerpoint/2010/main" val="1103919973"/>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D08D8-F6A7-0FCE-E162-D2A97C942722}"/>
            </a:ext>
          </a:extLst>
        </p:cNvPr>
        <p:cNvGrpSpPr/>
        <p:nvPr/>
      </p:nvGrpSpPr>
      <p:grpSpPr>
        <a:xfrm>
          <a:off x="0" y="0"/>
          <a:ext cx="0" cy="0"/>
          <a:chOff x="0" y="0"/>
          <a:chExt cx="0" cy="0"/>
        </a:xfrm>
      </p:grpSpPr>
      <p:sp>
        <p:nvSpPr>
          <p:cNvPr id="6" name="TextBox 4">
            <a:extLst>
              <a:ext uri="{FF2B5EF4-FFF2-40B4-BE49-F238E27FC236}">
                <a16:creationId xmlns:a16="http://schemas.microsoft.com/office/drawing/2014/main" id="{2BFB4EAB-08FC-3D4B-893F-282F477AEA19}"/>
              </a:ext>
            </a:extLst>
          </p:cNvPr>
          <p:cNvSpPr txBox="1"/>
          <p:nvPr/>
        </p:nvSpPr>
        <p:spPr>
          <a:xfrm>
            <a:off x="1056867" y="839658"/>
            <a:ext cx="10111666" cy="512961"/>
          </a:xfrm>
          <a:prstGeom prst="rect">
            <a:avLst/>
          </a:prstGeom>
        </p:spPr>
        <p:txBody>
          <a:bodyPr wrap="square" lIns="0" tIns="0" rIns="0" bIns="0" rtlCol="0" anchor="t">
            <a:spAutoFit/>
          </a:bodyPr>
          <a:lstStyle/>
          <a:p>
            <a:pPr algn="ctr" defTabSz="609630">
              <a:lnSpc>
                <a:spcPts val="3970"/>
              </a:lnSpc>
            </a:pPr>
            <a:r>
              <a:rPr lang="en-US" sz="3600" b="1" spc="132" dirty="0">
                <a:solidFill>
                  <a:srgbClr val="2C7FC2"/>
                </a:solidFill>
                <a:latin typeface="Gill Sans MT" panose="020B0502020104020203" pitchFamily="34" charset="0"/>
              </a:rPr>
              <a:t>MY FAVORITE RESOURCES</a:t>
            </a:r>
          </a:p>
        </p:txBody>
      </p:sp>
      <p:graphicFrame>
        <p:nvGraphicFramePr>
          <p:cNvPr id="11" name="Table 10">
            <a:extLst>
              <a:ext uri="{FF2B5EF4-FFF2-40B4-BE49-F238E27FC236}">
                <a16:creationId xmlns:a16="http://schemas.microsoft.com/office/drawing/2014/main" id="{5CF0A7A7-BD17-CD3E-8E51-F91231880AA1}"/>
              </a:ext>
            </a:extLst>
          </p:cNvPr>
          <p:cNvGraphicFramePr>
            <a:graphicFrameLocks noGrp="1"/>
          </p:cNvGraphicFramePr>
          <p:nvPr>
            <p:extLst>
              <p:ext uri="{D42A27DB-BD31-4B8C-83A1-F6EECF244321}">
                <p14:modId xmlns:p14="http://schemas.microsoft.com/office/powerpoint/2010/main" val="2930696535"/>
              </p:ext>
            </p:extLst>
          </p:nvPr>
        </p:nvGraphicFramePr>
        <p:xfrm>
          <a:off x="671743" y="1597982"/>
          <a:ext cx="10848513" cy="4706881"/>
        </p:xfrm>
        <a:graphic>
          <a:graphicData uri="http://schemas.openxmlformats.org/drawingml/2006/table">
            <a:tbl>
              <a:tblPr firstRow="1" bandRow="1">
                <a:tableStyleId>{5DA37D80-6434-44D0-A028-1B22A696006F}</a:tableStyleId>
              </a:tblPr>
              <a:tblGrid>
                <a:gridCol w="3616171">
                  <a:extLst>
                    <a:ext uri="{9D8B030D-6E8A-4147-A177-3AD203B41FA5}">
                      <a16:colId xmlns:a16="http://schemas.microsoft.com/office/drawing/2014/main" val="3783669141"/>
                    </a:ext>
                  </a:extLst>
                </a:gridCol>
                <a:gridCol w="3080552">
                  <a:extLst>
                    <a:ext uri="{9D8B030D-6E8A-4147-A177-3AD203B41FA5}">
                      <a16:colId xmlns:a16="http://schemas.microsoft.com/office/drawing/2014/main" val="2341177305"/>
                    </a:ext>
                  </a:extLst>
                </a:gridCol>
                <a:gridCol w="4151790">
                  <a:extLst>
                    <a:ext uri="{9D8B030D-6E8A-4147-A177-3AD203B41FA5}">
                      <a16:colId xmlns:a16="http://schemas.microsoft.com/office/drawing/2014/main" val="3963076479"/>
                    </a:ext>
                  </a:extLst>
                </a:gridCol>
              </a:tblGrid>
              <a:tr h="730439">
                <a:tc>
                  <a:txBody>
                    <a:bodyPr/>
                    <a:lstStyle/>
                    <a:p>
                      <a:pPr algn="ctr"/>
                      <a:r>
                        <a:rPr lang="en-US" b="0" dirty="0"/>
                        <a:t>D. A. Carson</a:t>
                      </a:r>
                    </a:p>
                  </a:txBody>
                  <a:tcPr anchor="ctr"/>
                </a:tc>
                <a:tc>
                  <a:txBody>
                    <a:bodyPr/>
                    <a:lstStyle/>
                    <a:p>
                      <a:pPr algn="ctr"/>
                      <a:r>
                        <a:rPr lang="en-US" b="0" i="1" dirty="0"/>
                        <a:t>The Gagging of God</a:t>
                      </a:r>
                    </a:p>
                  </a:txBody>
                  <a:tcPr anchor="ctr"/>
                </a:tc>
                <a:tc>
                  <a:txBody>
                    <a:bodyPr/>
                    <a:lstStyle/>
                    <a:p>
                      <a:pPr algn="ctr"/>
                      <a:r>
                        <a:rPr lang="en-US" b="0" dirty="0"/>
                        <a:t>600 pages; scholarly, difficult</a:t>
                      </a:r>
                    </a:p>
                  </a:txBody>
                  <a:tcPr anchor="ctr"/>
                </a:tc>
                <a:extLst>
                  <a:ext uri="{0D108BD9-81ED-4DB2-BD59-A6C34878D82A}">
                    <a16:rowId xmlns:a16="http://schemas.microsoft.com/office/drawing/2014/main" val="216855777"/>
                  </a:ext>
                </a:extLst>
              </a:tr>
              <a:tr h="736277">
                <a:tc>
                  <a:txBody>
                    <a:bodyPr/>
                    <a:lstStyle/>
                    <a:p>
                      <a:pPr algn="ctr"/>
                      <a:r>
                        <a:rPr lang="en-US" dirty="0"/>
                        <a:t>Carl Trueman</a:t>
                      </a:r>
                    </a:p>
                  </a:txBody>
                  <a:tcPr anchor="ctr"/>
                </a:tc>
                <a:tc>
                  <a:txBody>
                    <a:bodyPr/>
                    <a:lstStyle/>
                    <a:p>
                      <a:pPr algn="ctr"/>
                      <a:r>
                        <a:rPr lang="en-US" i="1" dirty="0"/>
                        <a:t>Strange New World</a:t>
                      </a:r>
                    </a:p>
                  </a:txBody>
                  <a:tcPr anchor="ctr"/>
                </a:tc>
                <a:tc>
                  <a:txBody>
                    <a:bodyPr/>
                    <a:lstStyle/>
                    <a:p>
                      <a:pPr algn="ctr"/>
                      <a:r>
                        <a:rPr lang="en-US" dirty="0"/>
                        <a:t>Brilliant simplification of </a:t>
                      </a:r>
                      <a:r>
                        <a:rPr lang="en-US" i="1" dirty="0"/>
                        <a:t>The Rise</a:t>
                      </a:r>
                      <a:br>
                        <a:rPr lang="en-US" i="1" dirty="0"/>
                      </a:br>
                      <a:r>
                        <a:rPr lang="en-US" i="1" dirty="0"/>
                        <a:t>and Triumph of the Modern Self</a:t>
                      </a:r>
                      <a:endParaRPr lang="en-US" dirty="0"/>
                    </a:p>
                  </a:txBody>
                  <a:tcPr anchor="ctr"/>
                </a:tc>
                <a:extLst>
                  <a:ext uri="{0D108BD9-81ED-4DB2-BD59-A6C34878D82A}">
                    <a16:rowId xmlns:a16="http://schemas.microsoft.com/office/drawing/2014/main" val="3014160813"/>
                  </a:ext>
                </a:extLst>
              </a:tr>
              <a:tr h="686127">
                <a:tc>
                  <a:txBody>
                    <a:bodyPr/>
                    <a:lstStyle/>
                    <a:p>
                      <a:pPr algn="ctr"/>
                      <a:r>
                        <a:rPr lang="en-US" dirty="0"/>
                        <a:t>John Piper &amp; Justin Taylor (ed.)</a:t>
                      </a:r>
                    </a:p>
                  </a:txBody>
                  <a:tcPr anchor="ctr"/>
                </a:tc>
                <a:tc>
                  <a:txBody>
                    <a:bodyPr/>
                    <a:lstStyle/>
                    <a:p>
                      <a:pPr algn="ctr"/>
                      <a:r>
                        <a:rPr lang="en-US" i="1" dirty="0"/>
                        <a:t>The Supremacy of God in a Postmodern World</a:t>
                      </a:r>
                    </a:p>
                  </a:txBody>
                  <a:tcPr anchor="ctr"/>
                </a:tc>
                <a:tc>
                  <a:txBody>
                    <a:bodyPr/>
                    <a:lstStyle/>
                    <a:p>
                      <a:pPr algn="ctr"/>
                      <a:r>
                        <a:rPr lang="en-US" dirty="0"/>
                        <a:t>Conference sessions:  Wells, </a:t>
                      </a:r>
                      <a:r>
                        <a:rPr lang="en-US" dirty="0" err="1"/>
                        <a:t>Baucham</a:t>
                      </a:r>
                      <a:r>
                        <a:rPr lang="en-US" dirty="0"/>
                        <a:t>, Carson, Keller, etc.</a:t>
                      </a:r>
                    </a:p>
                  </a:txBody>
                  <a:tcPr anchor="ctr"/>
                </a:tc>
                <a:extLst>
                  <a:ext uri="{0D108BD9-81ED-4DB2-BD59-A6C34878D82A}">
                    <a16:rowId xmlns:a16="http://schemas.microsoft.com/office/drawing/2014/main" val="2771497970"/>
                  </a:ext>
                </a:extLst>
              </a:tr>
              <a:tr h="659010">
                <a:tc>
                  <a:txBody>
                    <a:bodyPr/>
                    <a:lstStyle/>
                    <a:p>
                      <a:pPr algn="ctr"/>
                      <a:r>
                        <a:rPr lang="en-US" dirty="0"/>
                        <a:t>John MacArthur</a:t>
                      </a:r>
                    </a:p>
                  </a:txBody>
                  <a:tcPr anchor="ctr"/>
                </a:tc>
                <a:tc>
                  <a:txBody>
                    <a:bodyPr/>
                    <a:lstStyle/>
                    <a:p>
                      <a:pPr algn="ctr"/>
                      <a:r>
                        <a:rPr lang="en-US" i="1" dirty="0"/>
                        <a:t>The Truth War</a:t>
                      </a:r>
                    </a:p>
                  </a:txBody>
                  <a:tcPr anchor="ctr"/>
                </a:tc>
                <a:tc>
                  <a:txBody>
                    <a:bodyPr/>
                    <a:lstStyle/>
                    <a:p>
                      <a:pPr algn="ctr"/>
                      <a:r>
                        <a:rPr lang="en-US" dirty="0"/>
                        <a:t>Pastoral defense of truth, somewhat dated; chapter 1 is golden</a:t>
                      </a:r>
                    </a:p>
                  </a:txBody>
                  <a:tcPr anchor="ctr"/>
                </a:tc>
                <a:extLst>
                  <a:ext uri="{0D108BD9-81ED-4DB2-BD59-A6C34878D82A}">
                    <a16:rowId xmlns:a16="http://schemas.microsoft.com/office/drawing/2014/main" val="2952687698"/>
                  </a:ext>
                </a:extLst>
              </a:tr>
              <a:tr h="649418">
                <a:tc>
                  <a:txBody>
                    <a:bodyPr/>
                    <a:lstStyle/>
                    <a:p>
                      <a:pPr algn="ctr"/>
                      <a:r>
                        <a:rPr lang="en-US" dirty="0"/>
                        <a:t>Douglas </a:t>
                      </a:r>
                      <a:r>
                        <a:rPr lang="en-US" dirty="0" err="1"/>
                        <a:t>Groothuis</a:t>
                      </a:r>
                      <a:endParaRPr lang="en-US" dirty="0"/>
                    </a:p>
                  </a:txBody>
                  <a:tcPr anchor="ctr"/>
                </a:tc>
                <a:tc>
                  <a:txBody>
                    <a:bodyPr/>
                    <a:lstStyle/>
                    <a:p>
                      <a:pPr algn="ctr"/>
                      <a:r>
                        <a:rPr lang="en-US" i="1" dirty="0"/>
                        <a:t>Truth Decay</a:t>
                      </a:r>
                    </a:p>
                  </a:txBody>
                  <a:tcPr anchor="ctr"/>
                </a:tc>
                <a:tc>
                  <a:txBody>
                    <a:bodyPr/>
                    <a:lstStyle/>
                    <a:p>
                      <a:pPr algn="ctr"/>
                      <a:r>
                        <a:rPr lang="en-US" dirty="0"/>
                        <a:t>Accessible and pastoral,</a:t>
                      </a:r>
                      <a:br>
                        <a:rPr lang="en-US" dirty="0"/>
                      </a:br>
                      <a:r>
                        <a:rPr lang="en-US" dirty="0"/>
                        <a:t>helpful on postmodernism</a:t>
                      </a:r>
                    </a:p>
                  </a:txBody>
                  <a:tcPr anchor="ctr"/>
                </a:tc>
                <a:extLst>
                  <a:ext uri="{0D108BD9-81ED-4DB2-BD59-A6C34878D82A}">
                    <a16:rowId xmlns:a16="http://schemas.microsoft.com/office/drawing/2014/main" val="818268907"/>
                  </a:ext>
                </a:extLst>
              </a:tr>
              <a:tr h="622805">
                <a:tc>
                  <a:txBody>
                    <a:bodyPr/>
                    <a:lstStyle/>
                    <a:p>
                      <a:pPr algn="ctr"/>
                      <a:endParaRPr lang="en-US" dirty="0"/>
                    </a:p>
                  </a:txBody>
                  <a:tcPr anchor="ctr"/>
                </a:tc>
                <a:tc>
                  <a:txBody>
                    <a:bodyPr/>
                    <a:lstStyle/>
                    <a:p>
                      <a:pPr algn="ctr"/>
                      <a:endParaRPr lang="en-US" i="1" dirty="0"/>
                    </a:p>
                  </a:txBody>
                  <a:tcPr anchor="ctr"/>
                </a:tc>
                <a:tc>
                  <a:txBody>
                    <a:bodyPr/>
                    <a:lstStyle/>
                    <a:p>
                      <a:pPr algn="ctr"/>
                      <a:endParaRPr lang="en-US" dirty="0"/>
                    </a:p>
                  </a:txBody>
                  <a:tcPr anchor="ctr"/>
                </a:tc>
                <a:extLst>
                  <a:ext uri="{0D108BD9-81ED-4DB2-BD59-A6C34878D82A}">
                    <a16:rowId xmlns:a16="http://schemas.microsoft.com/office/drawing/2014/main" val="2465520067"/>
                  </a:ext>
                </a:extLst>
              </a:tr>
              <a:tr h="622805">
                <a:tc>
                  <a:txBody>
                    <a:bodyPr/>
                    <a:lstStyle/>
                    <a:p>
                      <a:pPr algn="ctr"/>
                      <a:endParaRPr lang="en-US" dirty="0"/>
                    </a:p>
                  </a:txBody>
                  <a:tcPr anchor="ctr"/>
                </a:tc>
                <a:tc>
                  <a:txBody>
                    <a:bodyPr/>
                    <a:lstStyle/>
                    <a:p>
                      <a:pPr algn="ctr"/>
                      <a:endParaRPr lang="en-US" i="1" dirty="0"/>
                    </a:p>
                  </a:txBody>
                  <a:tcPr anchor="ctr"/>
                </a:tc>
                <a:tc>
                  <a:txBody>
                    <a:bodyPr/>
                    <a:lstStyle/>
                    <a:p>
                      <a:pPr algn="ctr"/>
                      <a:endParaRPr lang="en-US" dirty="0"/>
                    </a:p>
                  </a:txBody>
                  <a:tcPr anchor="ctr"/>
                </a:tc>
                <a:extLst>
                  <a:ext uri="{0D108BD9-81ED-4DB2-BD59-A6C34878D82A}">
                    <a16:rowId xmlns:a16="http://schemas.microsoft.com/office/drawing/2014/main" val="3309403129"/>
                  </a:ext>
                </a:extLst>
              </a:tr>
            </a:tbl>
          </a:graphicData>
        </a:graphic>
      </p:graphicFrame>
    </p:spTree>
    <p:extLst>
      <p:ext uri="{BB962C8B-B14F-4D97-AF65-F5344CB8AC3E}">
        <p14:creationId xmlns:p14="http://schemas.microsoft.com/office/powerpoint/2010/main" val="3950020306"/>
      </p:ext>
    </p:extLst>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65359"/>
      </a:accent1>
      <a:accent2>
        <a:srgbClr val="ED8428"/>
      </a:accent2>
      <a:accent3>
        <a:srgbClr val="E6C46D"/>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16752</TotalTime>
  <Words>1545</Words>
  <Application>Microsoft Office PowerPoint</Application>
  <PresentationFormat>Widescreen</PresentationFormat>
  <Paragraphs>235</Paragraphs>
  <Slides>29</Slides>
  <Notes>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29</vt:i4>
      </vt:variant>
    </vt:vector>
  </HeadingPairs>
  <TitlesOfParts>
    <vt:vector size="39" baseType="lpstr">
      <vt:lpstr>Aptos</vt:lpstr>
      <vt:lpstr>Aptos Display</vt:lpstr>
      <vt:lpstr>Arial</vt:lpstr>
      <vt:lpstr>Calibri</vt:lpstr>
      <vt:lpstr>Gill Sans MT</vt:lpstr>
      <vt:lpstr>Wingdings</vt:lpstr>
      <vt:lpstr>Wingdings 2</vt:lpstr>
      <vt:lpstr>Office Theme</vt:lpstr>
      <vt:lpstr>Dividend</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Anderson</dc:creator>
  <cp:lastModifiedBy>Chris Anderson</cp:lastModifiedBy>
  <cp:revision>54</cp:revision>
  <dcterms:created xsi:type="dcterms:W3CDTF">2024-01-21T22:02:37Z</dcterms:created>
  <dcterms:modified xsi:type="dcterms:W3CDTF">2024-12-11T12:37:04Z</dcterms:modified>
</cp:coreProperties>
</file>